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2" r:id="rId1"/>
  </p:sldMasterIdLst>
  <p:notesMasterIdLst>
    <p:notesMasterId r:id="rId108"/>
  </p:notesMasterIdLst>
  <p:sldIdLst>
    <p:sldId id="256" r:id="rId2"/>
    <p:sldId id="475" r:id="rId3"/>
    <p:sldId id="476" r:id="rId4"/>
    <p:sldId id="477" r:id="rId5"/>
    <p:sldId id="478" r:id="rId6"/>
    <p:sldId id="487" r:id="rId7"/>
    <p:sldId id="479" r:id="rId8"/>
    <p:sldId id="480" r:id="rId9"/>
    <p:sldId id="481" r:id="rId10"/>
    <p:sldId id="482" r:id="rId11"/>
    <p:sldId id="488" r:id="rId12"/>
    <p:sldId id="483" r:id="rId13"/>
    <p:sldId id="484" r:id="rId14"/>
    <p:sldId id="485" r:id="rId15"/>
    <p:sldId id="486" r:id="rId16"/>
    <p:sldId id="489" r:id="rId17"/>
    <p:sldId id="490" r:id="rId18"/>
    <p:sldId id="363" r:id="rId19"/>
    <p:sldId id="365" r:id="rId20"/>
    <p:sldId id="366" r:id="rId21"/>
    <p:sldId id="368" r:id="rId22"/>
    <p:sldId id="367" r:id="rId23"/>
    <p:sldId id="372" r:id="rId24"/>
    <p:sldId id="395" r:id="rId25"/>
    <p:sldId id="373" r:id="rId26"/>
    <p:sldId id="369" r:id="rId27"/>
    <p:sldId id="375" r:id="rId28"/>
    <p:sldId id="466" r:id="rId29"/>
    <p:sldId id="374" r:id="rId30"/>
    <p:sldId id="473" r:id="rId31"/>
    <p:sldId id="379" r:id="rId32"/>
    <p:sldId id="370" r:id="rId33"/>
    <p:sldId id="391" r:id="rId34"/>
    <p:sldId id="380" r:id="rId35"/>
    <p:sldId id="384" r:id="rId36"/>
    <p:sldId id="385" r:id="rId37"/>
    <p:sldId id="386" r:id="rId38"/>
    <p:sldId id="382" r:id="rId39"/>
    <p:sldId id="387" r:id="rId40"/>
    <p:sldId id="388" r:id="rId41"/>
    <p:sldId id="389" r:id="rId42"/>
    <p:sldId id="390" r:id="rId43"/>
    <p:sldId id="392" r:id="rId44"/>
    <p:sldId id="413" r:id="rId45"/>
    <p:sldId id="469" r:id="rId46"/>
    <p:sldId id="415" r:id="rId47"/>
    <p:sldId id="417" r:id="rId48"/>
    <p:sldId id="416" r:id="rId49"/>
    <p:sldId id="418" r:id="rId50"/>
    <p:sldId id="419" r:id="rId51"/>
    <p:sldId id="394" r:id="rId52"/>
    <p:sldId id="397" r:id="rId53"/>
    <p:sldId id="414" r:id="rId54"/>
    <p:sldId id="398" r:id="rId55"/>
    <p:sldId id="467" r:id="rId56"/>
    <p:sldId id="399" r:id="rId57"/>
    <p:sldId id="400" r:id="rId58"/>
    <p:sldId id="474" r:id="rId59"/>
    <p:sldId id="401" r:id="rId60"/>
    <p:sldId id="403" r:id="rId61"/>
    <p:sldId id="402" r:id="rId62"/>
    <p:sldId id="404" r:id="rId63"/>
    <p:sldId id="405" r:id="rId64"/>
    <p:sldId id="420" r:id="rId65"/>
    <p:sldId id="406" r:id="rId66"/>
    <p:sldId id="427" r:id="rId67"/>
    <p:sldId id="428" r:id="rId68"/>
    <p:sldId id="429" r:id="rId69"/>
    <p:sldId id="426" r:id="rId70"/>
    <p:sldId id="430" r:id="rId71"/>
    <p:sldId id="432" r:id="rId72"/>
    <p:sldId id="431" r:id="rId73"/>
    <p:sldId id="433" r:id="rId74"/>
    <p:sldId id="437" r:id="rId75"/>
    <p:sldId id="436" r:id="rId76"/>
    <p:sldId id="407" r:id="rId77"/>
    <p:sldId id="421" r:id="rId78"/>
    <p:sldId id="434" r:id="rId79"/>
    <p:sldId id="468" r:id="rId80"/>
    <p:sldId id="435" r:id="rId81"/>
    <p:sldId id="408" r:id="rId82"/>
    <p:sldId id="438" r:id="rId83"/>
    <p:sldId id="439" r:id="rId84"/>
    <p:sldId id="440" r:id="rId85"/>
    <p:sldId id="441" r:id="rId86"/>
    <p:sldId id="442" r:id="rId87"/>
    <p:sldId id="443" r:id="rId88"/>
    <p:sldId id="444" r:id="rId89"/>
    <p:sldId id="445" r:id="rId90"/>
    <p:sldId id="447" r:id="rId91"/>
    <p:sldId id="448" r:id="rId92"/>
    <p:sldId id="449" r:id="rId93"/>
    <p:sldId id="450" r:id="rId94"/>
    <p:sldId id="451" r:id="rId95"/>
    <p:sldId id="409" r:id="rId96"/>
    <p:sldId id="452" r:id="rId97"/>
    <p:sldId id="455" r:id="rId98"/>
    <p:sldId id="459" r:id="rId99"/>
    <p:sldId id="458" r:id="rId100"/>
    <p:sldId id="461" r:id="rId101"/>
    <p:sldId id="462" r:id="rId102"/>
    <p:sldId id="460" r:id="rId103"/>
    <p:sldId id="463" r:id="rId104"/>
    <p:sldId id="464" r:id="rId105"/>
    <p:sldId id="453" r:id="rId106"/>
    <p:sldId id="465"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9300"/>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71"/>
    <p:restoredTop sz="92005"/>
  </p:normalViewPr>
  <p:slideViewPr>
    <p:cSldViewPr snapToGrid="0" snapToObjects="1">
      <p:cViewPr>
        <p:scale>
          <a:sx n="95" d="100"/>
          <a:sy n="95" d="100"/>
        </p:scale>
        <p:origin x="480" y="544"/>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notesMaster" Target="notesMasters/notesMaster1.xml"/><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65DD5-A4BF-7A4A-AF3C-9ECB64E3AD29}" type="datetimeFigureOut">
              <a:rPr lang="en-US" smtClean="0"/>
              <a:t>9/26/17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455D7-87FC-9642-BFAF-719C44C24338}" type="slidenum">
              <a:rPr lang="en-US" smtClean="0"/>
              <a:t>‹#›</a:t>
            </a:fld>
            <a:endParaRPr lang="en-US"/>
          </a:p>
        </p:txBody>
      </p:sp>
    </p:spTree>
    <p:extLst>
      <p:ext uri="{BB962C8B-B14F-4D97-AF65-F5344CB8AC3E}">
        <p14:creationId xmlns:p14="http://schemas.microsoft.com/office/powerpoint/2010/main" val="61460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a:t>
            </a:fld>
            <a:endParaRPr lang="en-US"/>
          </a:p>
        </p:txBody>
      </p:sp>
    </p:spTree>
    <p:extLst>
      <p:ext uri="{BB962C8B-B14F-4D97-AF65-F5344CB8AC3E}">
        <p14:creationId xmlns:p14="http://schemas.microsoft.com/office/powerpoint/2010/main" val="137600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74</a:t>
            </a:fld>
            <a:endParaRPr lang="en-US"/>
          </a:p>
        </p:txBody>
      </p:sp>
    </p:spTree>
    <p:extLst>
      <p:ext uri="{BB962C8B-B14F-4D97-AF65-F5344CB8AC3E}">
        <p14:creationId xmlns:p14="http://schemas.microsoft.com/office/powerpoint/2010/main" val="896977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75</a:t>
            </a:fld>
            <a:endParaRPr lang="en-US"/>
          </a:p>
        </p:txBody>
      </p:sp>
    </p:spTree>
    <p:extLst>
      <p:ext uri="{BB962C8B-B14F-4D97-AF65-F5344CB8AC3E}">
        <p14:creationId xmlns:p14="http://schemas.microsoft.com/office/powerpoint/2010/main" val="1388917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78</a:t>
            </a:fld>
            <a:endParaRPr lang="en-US"/>
          </a:p>
        </p:txBody>
      </p:sp>
    </p:spTree>
    <p:extLst>
      <p:ext uri="{BB962C8B-B14F-4D97-AF65-F5344CB8AC3E}">
        <p14:creationId xmlns:p14="http://schemas.microsoft.com/office/powerpoint/2010/main" val="827678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5331</a:t>
            </a:r>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81</a:t>
            </a:fld>
            <a:endParaRPr lang="en-US"/>
          </a:p>
        </p:txBody>
      </p:sp>
    </p:spTree>
    <p:extLst>
      <p:ext uri="{BB962C8B-B14F-4D97-AF65-F5344CB8AC3E}">
        <p14:creationId xmlns:p14="http://schemas.microsoft.com/office/powerpoint/2010/main" val="200109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5331</a:t>
            </a:r>
            <a:endParaRPr lang="en-US"/>
          </a:p>
        </p:txBody>
      </p:sp>
      <p:sp>
        <p:nvSpPr>
          <p:cNvPr id="4" name="Slide Number Placeholder 3"/>
          <p:cNvSpPr>
            <a:spLocks noGrp="1"/>
          </p:cNvSpPr>
          <p:nvPr>
            <p:ph type="sldNum" sz="quarter" idx="10"/>
          </p:nvPr>
        </p:nvSpPr>
        <p:spPr/>
        <p:txBody>
          <a:bodyPr/>
          <a:lstStyle/>
          <a:p>
            <a:fld id="{35F455D7-87FC-9642-BFAF-719C44C24338}" type="slidenum">
              <a:rPr lang="en-US" smtClean="0"/>
              <a:t>82</a:t>
            </a:fld>
            <a:endParaRPr lang="en-US"/>
          </a:p>
        </p:txBody>
      </p:sp>
    </p:spTree>
    <p:extLst>
      <p:ext uri="{BB962C8B-B14F-4D97-AF65-F5344CB8AC3E}">
        <p14:creationId xmlns:p14="http://schemas.microsoft.com/office/powerpoint/2010/main" val="1816248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5331</a:t>
            </a:r>
            <a:endParaRPr lang="en-US"/>
          </a:p>
        </p:txBody>
      </p:sp>
      <p:sp>
        <p:nvSpPr>
          <p:cNvPr id="4" name="Slide Number Placeholder 3"/>
          <p:cNvSpPr>
            <a:spLocks noGrp="1"/>
          </p:cNvSpPr>
          <p:nvPr>
            <p:ph type="sldNum" sz="quarter" idx="10"/>
          </p:nvPr>
        </p:nvSpPr>
        <p:spPr/>
        <p:txBody>
          <a:bodyPr/>
          <a:lstStyle/>
          <a:p>
            <a:fld id="{35F455D7-87FC-9642-BFAF-719C44C24338}" type="slidenum">
              <a:rPr lang="en-US" smtClean="0"/>
              <a:t>83</a:t>
            </a:fld>
            <a:endParaRPr lang="en-US"/>
          </a:p>
        </p:txBody>
      </p:sp>
    </p:spTree>
    <p:extLst>
      <p:ext uri="{BB962C8B-B14F-4D97-AF65-F5344CB8AC3E}">
        <p14:creationId xmlns:p14="http://schemas.microsoft.com/office/powerpoint/2010/main" val="1907558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5331</a:t>
            </a:r>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84</a:t>
            </a:fld>
            <a:endParaRPr lang="en-US"/>
          </a:p>
        </p:txBody>
      </p:sp>
    </p:spTree>
    <p:extLst>
      <p:ext uri="{BB962C8B-B14F-4D97-AF65-F5344CB8AC3E}">
        <p14:creationId xmlns:p14="http://schemas.microsoft.com/office/powerpoint/2010/main" val="879616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5331</a:t>
            </a:r>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85</a:t>
            </a:fld>
            <a:endParaRPr lang="en-US"/>
          </a:p>
        </p:txBody>
      </p:sp>
    </p:spTree>
    <p:extLst>
      <p:ext uri="{BB962C8B-B14F-4D97-AF65-F5344CB8AC3E}">
        <p14:creationId xmlns:p14="http://schemas.microsoft.com/office/powerpoint/2010/main" val="1676936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5331</a:t>
            </a:r>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86</a:t>
            </a:fld>
            <a:endParaRPr lang="en-US"/>
          </a:p>
        </p:txBody>
      </p:sp>
    </p:spTree>
    <p:extLst>
      <p:ext uri="{BB962C8B-B14F-4D97-AF65-F5344CB8AC3E}">
        <p14:creationId xmlns:p14="http://schemas.microsoft.com/office/powerpoint/2010/main" val="80910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5331</a:t>
            </a:r>
            <a:endParaRPr lang="en-US"/>
          </a:p>
        </p:txBody>
      </p:sp>
      <p:sp>
        <p:nvSpPr>
          <p:cNvPr id="4" name="Slide Number Placeholder 3"/>
          <p:cNvSpPr>
            <a:spLocks noGrp="1"/>
          </p:cNvSpPr>
          <p:nvPr>
            <p:ph type="sldNum" sz="quarter" idx="10"/>
          </p:nvPr>
        </p:nvSpPr>
        <p:spPr/>
        <p:txBody>
          <a:bodyPr/>
          <a:lstStyle/>
          <a:p>
            <a:fld id="{35F455D7-87FC-9642-BFAF-719C44C24338}" type="slidenum">
              <a:rPr lang="en-US" smtClean="0"/>
              <a:t>87</a:t>
            </a:fld>
            <a:endParaRPr lang="en-US"/>
          </a:p>
        </p:txBody>
      </p:sp>
    </p:spTree>
    <p:extLst>
      <p:ext uri="{BB962C8B-B14F-4D97-AF65-F5344CB8AC3E}">
        <p14:creationId xmlns:p14="http://schemas.microsoft.com/office/powerpoint/2010/main" val="467983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9</a:t>
            </a:fld>
            <a:endParaRPr lang="en-US"/>
          </a:p>
        </p:txBody>
      </p:sp>
    </p:spTree>
    <p:extLst>
      <p:ext uri="{BB962C8B-B14F-4D97-AF65-F5344CB8AC3E}">
        <p14:creationId xmlns:p14="http://schemas.microsoft.com/office/powerpoint/2010/main" val="629401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5331</a:t>
            </a:r>
            <a:endParaRPr lang="en-US"/>
          </a:p>
        </p:txBody>
      </p:sp>
      <p:sp>
        <p:nvSpPr>
          <p:cNvPr id="4" name="Slide Number Placeholder 3"/>
          <p:cNvSpPr>
            <a:spLocks noGrp="1"/>
          </p:cNvSpPr>
          <p:nvPr>
            <p:ph type="sldNum" sz="quarter" idx="10"/>
          </p:nvPr>
        </p:nvSpPr>
        <p:spPr/>
        <p:txBody>
          <a:bodyPr/>
          <a:lstStyle/>
          <a:p>
            <a:fld id="{35F455D7-87FC-9642-BFAF-719C44C24338}" type="slidenum">
              <a:rPr lang="en-US" smtClean="0"/>
              <a:t>88</a:t>
            </a:fld>
            <a:endParaRPr lang="en-US"/>
          </a:p>
        </p:txBody>
      </p:sp>
    </p:spTree>
    <p:extLst>
      <p:ext uri="{BB962C8B-B14F-4D97-AF65-F5344CB8AC3E}">
        <p14:creationId xmlns:p14="http://schemas.microsoft.com/office/powerpoint/2010/main" val="1599222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5331</a:t>
            </a:r>
            <a:endParaRPr lang="en-US"/>
          </a:p>
        </p:txBody>
      </p:sp>
      <p:sp>
        <p:nvSpPr>
          <p:cNvPr id="4" name="Slide Number Placeholder 3"/>
          <p:cNvSpPr>
            <a:spLocks noGrp="1"/>
          </p:cNvSpPr>
          <p:nvPr>
            <p:ph type="sldNum" sz="quarter" idx="10"/>
          </p:nvPr>
        </p:nvSpPr>
        <p:spPr/>
        <p:txBody>
          <a:bodyPr/>
          <a:lstStyle/>
          <a:p>
            <a:fld id="{35F455D7-87FC-9642-BFAF-719C44C24338}" type="slidenum">
              <a:rPr lang="en-US" smtClean="0"/>
              <a:t>89</a:t>
            </a:fld>
            <a:endParaRPr lang="en-US"/>
          </a:p>
        </p:txBody>
      </p:sp>
    </p:spTree>
    <p:extLst>
      <p:ext uri="{BB962C8B-B14F-4D97-AF65-F5344CB8AC3E}">
        <p14:creationId xmlns:p14="http://schemas.microsoft.com/office/powerpoint/2010/main" val="440227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5331</a:t>
            </a:r>
            <a:endParaRPr lang="en-US"/>
          </a:p>
        </p:txBody>
      </p:sp>
      <p:sp>
        <p:nvSpPr>
          <p:cNvPr id="4" name="Slide Number Placeholder 3"/>
          <p:cNvSpPr>
            <a:spLocks noGrp="1"/>
          </p:cNvSpPr>
          <p:nvPr>
            <p:ph type="sldNum" sz="quarter" idx="10"/>
          </p:nvPr>
        </p:nvSpPr>
        <p:spPr/>
        <p:txBody>
          <a:bodyPr/>
          <a:lstStyle/>
          <a:p>
            <a:fld id="{35F455D7-87FC-9642-BFAF-719C44C24338}" type="slidenum">
              <a:rPr lang="en-US" smtClean="0"/>
              <a:t>90</a:t>
            </a:fld>
            <a:endParaRPr lang="en-US"/>
          </a:p>
        </p:txBody>
      </p:sp>
    </p:spTree>
    <p:extLst>
      <p:ext uri="{BB962C8B-B14F-4D97-AF65-F5344CB8AC3E}">
        <p14:creationId xmlns:p14="http://schemas.microsoft.com/office/powerpoint/2010/main" val="1788470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5331</a:t>
            </a:r>
            <a:endParaRPr lang="en-US"/>
          </a:p>
        </p:txBody>
      </p:sp>
      <p:sp>
        <p:nvSpPr>
          <p:cNvPr id="4" name="Slide Number Placeholder 3"/>
          <p:cNvSpPr>
            <a:spLocks noGrp="1"/>
          </p:cNvSpPr>
          <p:nvPr>
            <p:ph type="sldNum" sz="quarter" idx="10"/>
          </p:nvPr>
        </p:nvSpPr>
        <p:spPr/>
        <p:txBody>
          <a:bodyPr/>
          <a:lstStyle/>
          <a:p>
            <a:fld id="{35F455D7-87FC-9642-BFAF-719C44C24338}" type="slidenum">
              <a:rPr lang="en-US" smtClean="0"/>
              <a:t>92</a:t>
            </a:fld>
            <a:endParaRPr lang="en-US"/>
          </a:p>
        </p:txBody>
      </p:sp>
    </p:spTree>
    <p:extLst>
      <p:ext uri="{BB962C8B-B14F-4D97-AF65-F5344CB8AC3E}">
        <p14:creationId xmlns:p14="http://schemas.microsoft.com/office/powerpoint/2010/main" val="3983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97</a:t>
            </a:fld>
            <a:endParaRPr lang="en-US"/>
          </a:p>
        </p:txBody>
      </p:sp>
    </p:spTree>
    <p:extLst>
      <p:ext uri="{BB962C8B-B14F-4D97-AF65-F5344CB8AC3E}">
        <p14:creationId xmlns:p14="http://schemas.microsoft.com/office/powerpoint/2010/main" val="77706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98</a:t>
            </a:fld>
            <a:endParaRPr lang="en-US"/>
          </a:p>
        </p:txBody>
      </p:sp>
    </p:spTree>
    <p:extLst>
      <p:ext uri="{BB962C8B-B14F-4D97-AF65-F5344CB8AC3E}">
        <p14:creationId xmlns:p14="http://schemas.microsoft.com/office/powerpoint/2010/main" val="356063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103</a:t>
            </a:fld>
            <a:endParaRPr lang="en-US"/>
          </a:p>
        </p:txBody>
      </p:sp>
    </p:spTree>
    <p:extLst>
      <p:ext uri="{BB962C8B-B14F-4D97-AF65-F5344CB8AC3E}">
        <p14:creationId xmlns:p14="http://schemas.microsoft.com/office/powerpoint/2010/main" val="1415298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104</a:t>
            </a:fld>
            <a:endParaRPr lang="en-US"/>
          </a:p>
        </p:txBody>
      </p:sp>
    </p:spTree>
    <p:extLst>
      <p:ext uri="{BB962C8B-B14F-4D97-AF65-F5344CB8AC3E}">
        <p14:creationId xmlns:p14="http://schemas.microsoft.com/office/powerpoint/2010/main" val="7921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18</a:t>
            </a:fld>
            <a:endParaRPr lang="en-US"/>
          </a:p>
        </p:txBody>
      </p:sp>
    </p:spTree>
    <p:extLst>
      <p:ext uri="{BB962C8B-B14F-4D97-AF65-F5344CB8AC3E}">
        <p14:creationId xmlns:p14="http://schemas.microsoft.com/office/powerpoint/2010/main" val="50736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20</a:t>
            </a:fld>
            <a:endParaRPr lang="en-US"/>
          </a:p>
        </p:txBody>
      </p:sp>
    </p:spTree>
    <p:extLst>
      <p:ext uri="{BB962C8B-B14F-4D97-AF65-F5344CB8AC3E}">
        <p14:creationId xmlns:p14="http://schemas.microsoft.com/office/powerpoint/2010/main" val="96695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43</a:t>
            </a:fld>
            <a:endParaRPr lang="en-US"/>
          </a:p>
        </p:txBody>
      </p:sp>
    </p:spTree>
    <p:extLst>
      <p:ext uri="{BB962C8B-B14F-4D97-AF65-F5344CB8AC3E}">
        <p14:creationId xmlns:p14="http://schemas.microsoft.com/office/powerpoint/2010/main" val="95873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65</a:t>
            </a:fld>
            <a:endParaRPr lang="en-US"/>
          </a:p>
        </p:txBody>
      </p:sp>
    </p:spTree>
    <p:extLst>
      <p:ext uri="{BB962C8B-B14F-4D97-AF65-F5344CB8AC3E}">
        <p14:creationId xmlns:p14="http://schemas.microsoft.com/office/powerpoint/2010/main" val="1375704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69</a:t>
            </a:fld>
            <a:endParaRPr lang="en-US"/>
          </a:p>
        </p:txBody>
      </p:sp>
    </p:spTree>
    <p:extLst>
      <p:ext uri="{BB962C8B-B14F-4D97-AF65-F5344CB8AC3E}">
        <p14:creationId xmlns:p14="http://schemas.microsoft.com/office/powerpoint/2010/main" val="985795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70</a:t>
            </a:fld>
            <a:endParaRPr lang="en-US"/>
          </a:p>
        </p:txBody>
      </p:sp>
    </p:spTree>
    <p:extLst>
      <p:ext uri="{BB962C8B-B14F-4D97-AF65-F5344CB8AC3E}">
        <p14:creationId xmlns:p14="http://schemas.microsoft.com/office/powerpoint/2010/main" val="560605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72</a:t>
            </a:fld>
            <a:endParaRPr lang="en-US"/>
          </a:p>
        </p:txBody>
      </p:sp>
    </p:spTree>
    <p:extLst>
      <p:ext uri="{BB962C8B-B14F-4D97-AF65-F5344CB8AC3E}">
        <p14:creationId xmlns:p14="http://schemas.microsoft.com/office/powerpoint/2010/main" val="134175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0" i="0">
                <a:latin typeface="Calibri" charset="0"/>
                <a:ea typeface="Calibri" charset="0"/>
                <a:cs typeface="Calibri"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nSpc>
                <a:spcPct val="100000"/>
              </a:lnSpc>
              <a:defRPr sz="3200"/>
            </a:lvl1pPr>
            <a:lvl2pPr>
              <a:lnSpc>
                <a:spcPct val="100000"/>
              </a:lnSpc>
              <a:defRPr sz="2400"/>
            </a:lvl2pPr>
            <a:lvl3pPr>
              <a:lnSpc>
                <a:spcPct val="100000"/>
              </a:lnSpc>
              <a:defRPr sz="1800"/>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60429B-ADF8-BB43-9512-07006C0FD173}"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60429B-ADF8-BB43-9512-07006C0FD173}"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60429B-ADF8-BB43-9512-07006C0FD173}" type="datetimeFigureOut">
              <a:rPr lang="en-US" smtClean="0"/>
              <a:t>9/26/17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60429B-ADF8-BB43-9512-07006C0FD173}" type="datetimeFigureOut">
              <a:rPr lang="en-US" smtClean="0"/>
              <a:t>9/26/17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60429B-ADF8-BB43-9512-07006C0FD173}" type="datetimeFigureOut">
              <a:rPr lang="en-US" smtClean="0"/>
              <a:t>9/26/17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560429B-ADF8-BB43-9512-07006C0FD173}" type="datetimeFigureOut">
              <a:rPr lang="en-US" smtClean="0"/>
              <a:t>9/26/17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E86756-8814-A14C-BD76-5FEF031A5A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60429B-ADF8-BB43-9512-07006C0FD173}"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560429B-ADF8-BB43-9512-07006C0FD173}" type="datetimeFigureOut">
              <a:rPr lang="en-US" smtClean="0"/>
              <a:t>9/26/17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E86756-8814-A14C-BD76-5FEF031A5A3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2100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102.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103.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104.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 Id="rId3" Type="http://schemas.openxmlformats.org/officeDocument/2006/relationships/image" Target="../media/image36.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45.xml.rels><?xml version="1.0" encoding="UTF-8" standalone="yes"?>
<Relationships xmlns="http://schemas.openxmlformats.org/package/2006/relationships"><Relationship Id="rId4" Type="http://schemas.openxmlformats.org/officeDocument/2006/relationships/image" Target="../media/image11.png"/><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19.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4.emf"/></Relationships>
</file>

<file path=ppt/slides/_rels/slide67.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7.emf"/></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29.emf"/></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4.png"/></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emf"/></Relationships>
</file>

<file path=ppt/slides/_rels/slide9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Testing proportions: Binomial and Chi-squared</a:t>
            </a:r>
            <a:endParaRPr lang="en-US" dirty="0"/>
          </a:p>
        </p:txBody>
      </p:sp>
      <p:sp>
        <p:nvSpPr>
          <p:cNvPr id="4" name="Subtitle 3"/>
          <p:cNvSpPr>
            <a:spLocks noGrp="1"/>
          </p:cNvSpPr>
          <p:nvPr>
            <p:ph type="subTitle" idx="1"/>
          </p:nvPr>
        </p:nvSpPr>
        <p:spPr/>
        <p:txBody>
          <a:bodyPr/>
          <a:lstStyle/>
          <a:p>
            <a:r>
              <a:rPr lang="en-US" dirty="0"/>
              <a:t>bio5312 Fall2017</a:t>
            </a:r>
          </a:p>
          <a:p>
            <a:r>
              <a:rPr lang="en-US" dirty="0" err="1"/>
              <a:t>stephanie</a:t>
            </a:r>
            <a:r>
              <a:rPr lang="en-US" dirty="0"/>
              <a:t> j. </a:t>
            </a:r>
            <a:r>
              <a:rPr lang="en-US" dirty="0" err="1"/>
              <a:t>spielman</a:t>
            </a:r>
            <a:r>
              <a:rPr lang="en-US" dirty="0"/>
              <a:t>, PhD</a:t>
            </a:r>
          </a:p>
          <a:p>
            <a:endParaRPr lang="en-US" dirty="0"/>
          </a:p>
        </p:txBody>
      </p:sp>
    </p:spTree>
    <p:extLst>
      <p:ext uri="{BB962C8B-B14F-4D97-AF65-F5344CB8AC3E}">
        <p14:creationId xmlns:p14="http://schemas.microsoft.com/office/powerpoint/2010/main" val="1708919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Our P-value of 0.276 is much greater than α. Therefore we fail to reject the null hypothesis and we have no evidence that the population proportion of males corresponding to our sample differs from 0.3.</a:t>
            </a:r>
            <a:endParaRPr lang="en-US" dirty="0"/>
          </a:p>
        </p:txBody>
      </p:sp>
    </p:spTree>
    <p:extLst>
      <p:ext uri="{BB962C8B-B14F-4D97-AF65-F5344CB8AC3E}">
        <p14:creationId xmlns:p14="http://schemas.microsoft.com/office/powerpoint/2010/main" val="5234292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Quantifying the sampling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t>The standard error</a:t>
                </a:r>
                <a:r>
                  <a:rPr lang="en-US" dirty="0" smtClean="0"/>
                  <a:t> is the standard deviation of the estimate of the sampling distribution</a:t>
                </a:r>
              </a:p>
              <a:p>
                <a:pPr lvl="1"/>
                <a:r>
                  <a:rPr lang="en-US" b="0" dirty="0" smtClean="0"/>
                  <a:t>Standard error of the mean:</a:t>
                </a:r>
                <a14:m>
                  <m:oMath xmlns:m="http://schemas.openxmlformats.org/officeDocument/2006/math">
                    <m:r>
                      <a:rPr lang="en-US" b="0" i="0" smtClean="0">
                        <a:latin typeface="Cambria Math" charset="0"/>
                      </a:rPr>
                      <m:t>   </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𝑆𝐸</m:t>
                        </m:r>
                      </m:e>
                      <m:sub>
                        <m:acc>
                          <m:accPr>
                            <m:chr m:val="̅"/>
                            <m:ctrlPr>
                              <a:rPr lang="en-US" b="0" i="1" smtClean="0">
                                <a:latin typeface="Cambria Math" charset="0"/>
                              </a:rPr>
                            </m:ctrlPr>
                          </m:accPr>
                          <m:e>
                            <m:r>
                              <a:rPr lang="en-US" b="0" i="1" smtClean="0">
                                <a:latin typeface="Cambria Math" charset="0"/>
                              </a:rPr>
                              <m:t>𝑥</m:t>
                            </m:r>
                          </m:e>
                        </m:acc>
                      </m:sub>
                    </m:sSub>
                    <m:r>
                      <a:rPr lang="en-US" b="0" i="1" smtClean="0">
                        <a:latin typeface="Cambria Math" charset="0"/>
                      </a:rPr>
                      <m:t>= </m:t>
                    </m:r>
                    <m:f>
                      <m:fPr>
                        <m:ctrlPr>
                          <a:rPr lang="mr-IN" b="0" i="1" smtClean="0">
                            <a:latin typeface="Cambria Math" charset="0"/>
                          </a:rPr>
                        </m:ctrlPr>
                      </m:fPr>
                      <m:num>
                        <m:r>
                          <a:rPr lang="mr-IN" i="1">
                            <a:latin typeface="Cambria Math" charset="0"/>
                            <a:ea typeface="Cambria Math" charset="0"/>
                            <a:cs typeface="Cambria Math" charset="0"/>
                          </a:rPr>
                          <m:t>𝜎</m:t>
                        </m:r>
                      </m:num>
                      <m:den>
                        <m:rad>
                          <m:radPr>
                            <m:degHide m:val="on"/>
                            <m:ctrlPr>
                              <a:rPr lang="mr-IN" b="0" i="1" smtClean="0">
                                <a:latin typeface="Cambria Math" charset="0"/>
                              </a:rPr>
                            </m:ctrlPr>
                          </m:radPr>
                          <m:deg/>
                          <m:e>
                            <m:r>
                              <a:rPr lang="en-US" b="0" i="1" smtClean="0">
                                <a:latin typeface="Cambria Math" charset="0"/>
                              </a:rPr>
                              <m:t>𝑛</m:t>
                            </m:r>
                          </m:e>
                        </m:rad>
                      </m:den>
                    </m:f>
                  </m:oMath>
                </a14:m>
                <a:r>
                  <a:rPr lang="en-US" dirty="0" smtClean="0"/>
                  <a:t>,  approximate with</a:t>
                </a:r>
                <a14:m>
                  <m:oMath xmlns:m="http://schemas.openxmlformats.org/officeDocument/2006/math">
                    <m:r>
                      <a:rPr lang="en-US" i="1">
                        <a:latin typeface="Cambria Math" charset="0"/>
                      </a:rPr>
                      <m:t> </m:t>
                    </m:r>
                    <m:f>
                      <m:fPr>
                        <m:ctrlPr>
                          <a:rPr lang="mr-IN" i="1">
                            <a:latin typeface="Cambria Math" charset="0"/>
                          </a:rPr>
                        </m:ctrlPr>
                      </m:fPr>
                      <m:num>
                        <m:r>
                          <a:rPr lang="en-US" b="0" i="1" smtClean="0">
                            <a:latin typeface="Cambria Math" charset="0"/>
                            <a:ea typeface="Cambria Math" charset="0"/>
                            <a:cs typeface="Cambria Math" charset="0"/>
                          </a:rPr>
                          <m:t>𝑠</m:t>
                        </m:r>
                      </m:num>
                      <m:den>
                        <m:rad>
                          <m:radPr>
                            <m:degHide m:val="on"/>
                            <m:ctrlPr>
                              <a:rPr lang="mr-IN" i="1">
                                <a:latin typeface="Cambria Math" charset="0"/>
                              </a:rPr>
                            </m:ctrlPr>
                          </m:radPr>
                          <m:deg/>
                          <m:e>
                            <m:r>
                              <a:rPr lang="en-US" i="1">
                                <a:latin typeface="Cambria Math" charset="0"/>
                              </a:rPr>
                              <m:t>𝑛</m:t>
                            </m:r>
                          </m:e>
                        </m:rad>
                      </m:den>
                    </m:f>
                  </m:oMath>
                </a14:m>
                <a:endParaRPr lang="en-US" dirty="0" smtClean="0"/>
              </a:p>
              <a:p>
                <a:pPr lvl="1"/>
                <a:r>
                  <a:rPr lang="en-US" dirty="0"/>
                  <a:t>SE is </a:t>
                </a:r>
                <a:r>
                  <a:rPr lang="en-US" b="1" dirty="0"/>
                  <a:t>not </a:t>
                </a:r>
                <a:r>
                  <a:rPr lang="en-US" dirty="0"/>
                  <a:t>the standard deviation of a </a:t>
                </a:r>
                <a:r>
                  <a:rPr lang="en-US" dirty="0" smtClean="0"/>
                  <a:t>sample</a:t>
                </a:r>
              </a:p>
              <a:p>
                <a:pPr lvl="1"/>
                <a:r>
                  <a:rPr lang="en-US" dirty="0" smtClean="0"/>
                  <a:t>Here, n represents the </a:t>
                </a:r>
                <a:r>
                  <a:rPr lang="en-US" u="sng" dirty="0" smtClean="0"/>
                  <a:t>number of samples</a:t>
                </a:r>
                <a:r>
                  <a:rPr lang="en-US" dirty="0" smtClean="0"/>
                  <a:t> (</a:t>
                </a:r>
                <a:r>
                  <a:rPr lang="en-US" b="1" dirty="0" smtClean="0"/>
                  <a:t>not</a:t>
                </a:r>
                <a:r>
                  <a:rPr lang="en-US" dirty="0" smtClean="0"/>
                  <a:t> the sample size)</a:t>
                </a:r>
                <a:endParaRPr lang="en-US" u="sng" dirty="0" smtClean="0"/>
              </a:p>
              <a:p>
                <a:r>
                  <a:rPr lang="en-US" dirty="0" smtClean="0"/>
                  <a:t>It also quantifies the </a:t>
                </a:r>
                <a:r>
                  <a:rPr lang="en-US" b="1" dirty="0" smtClean="0"/>
                  <a:t>precision of our estimate</a:t>
                </a:r>
                <a:r>
                  <a:rPr lang="en-US" dirty="0" smtClean="0"/>
                  <a:t>, i.e. how far from the population parameter we are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1970" r="-2909"/>
                </a:stretch>
              </a:blipFill>
            </p:spPr>
            <p:txBody>
              <a:bodyPr/>
              <a:lstStyle/>
              <a:p>
                <a:r>
                  <a:rPr lang="en-US">
                    <a:noFill/>
                  </a:rPr>
                  <a:t> </a:t>
                </a:r>
              </a:p>
            </p:txBody>
          </p:sp>
        </mc:Fallback>
      </mc:AlternateContent>
    </p:spTree>
    <p:extLst>
      <p:ext uri="{BB962C8B-B14F-4D97-AF65-F5344CB8AC3E}">
        <p14:creationId xmlns:p14="http://schemas.microsoft.com/office/powerpoint/2010/main" val="15387524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standard error of the mean</a:t>
            </a:r>
            <a:endParaRPr lang="en-US" dirty="0"/>
          </a:p>
        </p:txBody>
      </p:sp>
      <p:sp>
        <p:nvSpPr>
          <p:cNvPr id="4" name="TextBox 3"/>
          <p:cNvSpPr txBox="1"/>
          <p:nvPr/>
        </p:nvSpPr>
        <p:spPr>
          <a:xfrm>
            <a:off x="1366220" y="2167176"/>
            <a:ext cx="5061473" cy="3046988"/>
          </a:xfrm>
          <a:prstGeom prst="rect">
            <a:avLst/>
          </a:prstGeom>
          <a:noFill/>
        </p:spPr>
        <p:txBody>
          <a:bodyPr wrap="square" rtlCol="0">
            <a:spAutoFit/>
          </a:bodyPr>
          <a:lstStyle/>
          <a:p>
            <a:r>
              <a:rPr lang="is-IS" sz="1600" dirty="0" smtClean="0">
                <a:latin typeface="Monaco" charset="0"/>
                <a:ea typeface="Monaco" charset="0"/>
                <a:cs typeface="Monaco" charset="0"/>
              </a:rPr>
              <a:t>&gt; head(n20.means)</a:t>
            </a:r>
          </a:p>
          <a:p>
            <a:r>
              <a:rPr lang="is-IS" sz="1600" dirty="0" smtClean="0">
                <a:latin typeface="Monaco" charset="0"/>
                <a:ea typeface="Monaco" charset="0"/>
                <a:cs typeface="Monaco" charset="0"/>
              </a:rPr>
              <a:t>  sample.mean</a:t>
            </a:r>
          </a:p>
          <a:p>
            <a:r>
              <a:rPr lang="is-IS" sz="1600" dirty="0" smtClean="0">
                <a:latin typeface="Monaco" charset="0"/>
                <a:ea typeface="Monaco" charset="0"/>
                <a:cs typeface="Monaco" charset="0"/>
              </a:rPr>
              <a:t>1     2584.84</a:t>
            </a:r>
          </a:p>
          <a:p>
            <a:r>
              <a:rPr lang="is-IS" sz="1600" dirty="0" smtClean="0">
                <a:latin typeface="Monaco" charset="0"/>
                <a:ea typeface="Monaco" charset="0"/>
                <a:cs typeface="Monaco" charset="0"/>
              </a:rPr>
              <a:t>2     2574.12</a:t>
            </a:r>
          </a:p>
          <a:p>
            <a:r>
              <a:rPr lang="is-IS" sz="1600" dirty="0" smtClean="0">
                <a:latin typeface="Monaco" charset="0"/>
                <a:ea typeface="Monaco" charset="0"/>
                <a:cs typeface="Monaco" charset="0"/>
              </a:rPr>
              <a:t>3     2382.64</a:t>
            </a:r>
          </a:p>
          <a:p>
            <a:r>
              <a:rPr lang="is-IS" sz="1600" dirty="0" smtClean="0">
                <a:latin typeface="Monaco" charset="0"/>
                <a:ea typeface="Monaco" charset="0"/>
                <a:cs typeface="Monaco" charset="0"/>
              </a:rPr>
              <a:t>4     3143.68</a:t>
            </a:r>
          </a:p>
          <a:p>
            <a:r>
              <a:rPr lang="is-IS" sz="1600" dirty="0" smtClean="0">
                <a:latin typeface="Monaco" charset="0"/>
                <a:ea typeface="Monaco" charset="0"/>
                <a:cs typeface="Monaco" charset="0"/>
              </a:rPr>
              <a:t>5     2252.56</a:t>
            </a:r>
          </a:p>
          <a:p>
            <a:r>
              <a:rPr lang="is-IS" sz="1600" dirty="0" smtClean="0">
                <a:latin typeface="Monaco" charset="0"/>
                <a:ea typeface="Monaco" charset="0"/>
                <a:cs typeface="Monaco" charset="0"/>
              </a:rPr>
              <a:t>6     2368.44</a:t>
            </a:r>
          </a:p>
          <a:p>
            <a:endParaRPr lang="is-IS" sz="1600" dirty="0">
              <a:latin typeface="Monaco" charset="0"/>
              <a:ea typeface="Monaco" charset="0"/>
              <a:cs typeface="Monaco" charset="0"/>
            </a:endParaRPr>
          </a:p>
          <a:p>
            <a:r>
              <a:rPr lang="is-IS" sz="1600" dirty="0" smtClean="0">
                <a:latin typeface="Monaco" charset="0"/>
                <a:ea typeface="Monaco" charset="0"/>
                <a:cs typeface="Monaco" charset="0"/>
              </a:rPr>
              <a:t>&gt; sd(n20.means$sample.mean) / sqrt(</a:t>
            </a:r>
            <a:r>
              <a:rPr lang="is-IS" sz="1600" b="1" dirty="0" smtClean="0">
                <a:latin typeface="Monaco" charset="0"/>
                <a:ea typeface="Monaco" charset="0"/>
                <a:cs typeface="Monaco" charset="0"/>
              </a:rPr>
              <a:t>20)</a:t>
            </a:r>
            <a:endParaRPr lang="is-IS" sz="1600" dirty="0" smtClean="0">
              <a:latin typeface="Monaco" charset="0"/>
              <a:ea typeface="Monaco" charset="0"/>
              <a:cs typeface="Monaco" charset="0"/>
            </a:endParaRPr>
          </a:p>
          <a:p>
            <a:r>
              <a:rPr lang="sk-SK" sz="1600" dirty="0" smtClean="0">
                <a:latin typeface="Monaco" charset="0"/>
                <a:ea typeface="Monaco" charset="0"/>
                <a:cs typeface="Monaco" charset="0"/>
              </a:rPr>
              <a:t>   [1] </a:t>
            </a:r>
            <a:r>
              <a:rPr lang="hr-HR" sz="1600" dirty="0" smtClean="0">
                <a:latin typeface="Monaco" charset="0"/>
                <a:ea typeface="Monaco" charset="0"/>
                <a:cs typeface="Monaco" charset="0"/>
              </a:rPr>
              <a:t>93.11888</a:t>
            </a:r>
          </a:p>
          <a:p>
            <a:endParaRPr lang="is-IS" sz="1600" dirty="0" smtClean="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305" y="2641109"/>
            <a:ext cx="4530650" cy="3337887"/>
          </a:xfrm>
          <a:prstGeom prst="rect">
            <a:avLst/>
          </a:prstGeom>
        </p:spPr>
      </p:pic>
      <p:sp>
        <p:nvSpPr>
          <p:cNvPr id="6" name="TextBox 5"/>
          <p:cNvSpPr txBox="1"/>
          <p:nvPr/>
        </p:nvSpPr>
        <p:spPr>
          <a:xfrm>
            <a:off x="7361443" y="2167176"/>
            <a:ext cx="3519394" cy="369332"/>
          </a:xfrm>
          <a:prstGeom prst="rect">
            <a:avLst/>
          </a:prstGeom>
          <a:noFill/>
        </p:spPr>
        <p:txBody>
          <a:bodyPr wrap="square" rtlCol="0">
            <a:spAutoFit/>
          </a:bodyPr>
          <a:lstStyle/>
          <a:p>
            <a:r>
              <a:rPr lang="en-US" b="1" dirty="0" smtClean="0">
                <a:solidFill>
                  <a:srgbClr val="C00000"/>
                </a:solidFill>
              </a:rPr>
              <a:t>Sampling distribution of the mean</a:t>
            </a:r>
            <a:endParaRPr lang="en-US" b="1" dirty="0">
              <a:solidFill>
                <a:srgbClr val="C00000"/>
              </a:solidFill>
            </a:endParaRPr>
          </a:p>
        </p:txBody>
      </p:sp>
    </p:spTree>
    <p:extLst>
      <p:ext uri="{BB962C8B-B14F-4D97-AF65-F5344CB8AC3E}">
        <p14:creationId xmlns:p14="http://schemas.microsoft.com/office/powerpoint/2010/main" val="12010605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Several sampling distributions comprised of N samples, each of n=25</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35" y="3176594"/>
            <a:ext cx="2508250" cy="2286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532" y="3176594"/>
            <a:ext cx="2508250" cy="228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926" y="3176594"/>
            <a:ext cx="2508250" cy="228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3750" y="3176594"/>
            <a:ext cx="2508250" cy="2286000"/>
          </a:xfrm>
          <a:prstGeom prst="rect">
            <a:avLst/>
          </a:prstGeom>
        </p:spPr>
      </p:pic>
      <p:sp>
        <p:nvSpPr>
          <p:cNvPr id="14" name="TextBox 13"/>
          <p:cNvSpPr txBox="1"/>
          <p:nvPr/>
        </p:nvSpPr>
        <p:spPr>
          <a:xfrm>
            <a:off x="1025548" y="2581835"/>
            <a:ext cx="806823" cy="400110"/>
          </a:xfrm>
          <a:prstGeom prst="rect">
            <a:avLst/>
          </a:prstGeom>
          <a:noFill/>
        </p:spPr>
        <p:txBody>
          <a:bodyPr wrap="square" rtlCol="0">
            <a:spAutoFit/>
          </a:bodyPr>
          <a:lstStyle/>
          <a:p>
            <a:r>
              <a:rPr lang="en-US" sz="2000" b="1" smtClean="0"/>
              <a:t>N=20</a:t>
            </a:r>
            <a:endParaRPr lang="en-US" sz="2000" b="1" dirty="0"/>
          </a:p>
        </p:txBody>
      </p:sp>
      <p:sp>
        <p:nvSpPr>
          <p:cNvPr id="15" name="TextBox 14"/>
          <p:cNvSpPr txBox="1"/>
          <p:nvPr/>
        </p:nvSpPr>
        <p:spPr>
          <a:xfrm>
            <a:off x="3471245" y="2581835"/>
            <a:ext cx="806823" cy="400110"/>
          </a:xfrm>
          <a:prstGeom prst="rect">
            <a:avLst/>
          </a:prstGeom>
          <a:noFill/>
        </p:spPr>
        <p:txBody>
          <a:bodyPr wrap="square" rtlCol="0">
            <a:spAutoFit/>
          </a:bodyPr>
          <a:lstStyle/>
          <a:p>
            <a:r>
              <a:rPr lang="en-US" sz="2000" b="1" smtClean="0"/>
              <a:t>N=50</a:t>
            </a:r>
            <a:endParaRPr lang="en-US" sz="2000" b="1" dirty="0"/>
          </a:p>
        </p:txBody>
      </p:sp>
      <p:sp>
        <p:nvSpPr>
          <p:cNvPr id="16" name="TextBox 15"/>
          <p:cNvSpPr txBox="1"/>
          <p:nvPr/>
        </p:nvSpPr>
        <p:spPr>
          <a:xfrm>
            <a:off x="5854389" y="2581835"/>
            <a:ext cx="1043952" cy="400110"/>
          </a:xfrm>
          <a:prstGeom prst="rect">
            <a:avLst/>
          </a:prstGeom>
          <a:noFill/>
        </p:spPr>
        <p:txBody>
          <a:bodyPr wrap="square" rtlCol="0">
            <a:spAutoFit/>
          </a:bodyPr>
          <a:lstStyle/>
          <a:p>
            <a:r>
              <a:rPr lang="en-US" sz="2000" b="1" dirty="0" smtClean="0"/>
              <a:t>N=100</a:t>
            </a:r>
            <a:endParaRPr lang="en-US" sz="2000" b="1" dirty="0"/>
          </a:p>
        </p:txBody>
      </p:sp>
      <p:sp>
        <p:nvSpPr>
          <p:cNvPr id="17" name="TextBox 16"/>
          <p:cNvSpPr txBox="1"/>
          <p:nvPr/>
        </p:nvSpPr>
        <p:spPr>
          <a:xfrm>
            <a:off x="8362639" y="2581835"/>
            <a:ext cx="1023408" cy="400110"/>
          </a:xfrm>
          <a:prstGeom prst="rect">
            <a:avLst/>
          </a:prstGeom>
          <a:noFill/>
        </p:spPr>
        <p:txBody>
          <a:bodyPr wrap="square" rtlCol="0">
            <a:spAutoFit/>
          </a:bodyPr>
          <a:lstStyle/>
          <a:p>
            <a:r>
              <a:rPr lang="en-US" sz="2000" b="1" dirty="0" smtClean="0"/>
              <a:t>N=1000</a:t>
            </a:r>
            <a:endParaRPr lang="en-US" sz="2000" b="1" dirty="0"/>
          </a:p>
        </p:txBody>
      </p:sp>
      <p:sp>
        <p:nvSpPr>
          <p:cNvPr id="18" name="TextBox 17"/>
          <p:cNvSpPr txBox="1"/>
          <p:nvPr/>
        </p:nvSpPr>
        <p:spPr>
          <a:xfrm>
            <a:off x="10534463" y="2581835"/>
            <a:ext cx="1231713" cy="400110"/>
          </a:xfrm>
          <a:prstGeom prst="rect">
            <a:avLst/>
          </a:prstGeom>
          <a:noFill/>
        </p:spPr>
        <p:txBody>
          <a:bodyPr wrap="square" rtlCol="0">
            <a:spAutoFit/>
          </a:bodyPr>
          <a:lstStyle/>
          <a:p>
            <a:r>
              <a:rPr lang="en-US" sz="2000" b="1" smtClean="0"/>
              <a:t>N=10000</a:t>
            </a:r>
            <a:endParaRPr lang="en-US" sz="2000" b="1" dirty="0"/>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0578" y="3171188"/>
            <a:ext cx="2508250" cy="2286000"/>
          </a:xfrm>
          <a:prstGeom prst="rect">
            <a:avLst/>
          </a:prstGeom>
        </p:spPr>
      </p:pic>
    </p:spTree>
    <p:extLst>
      <p:ext uri="{BB962C8B-B14F-4D97-AF65-F5344CB8AC3E}">
        <p14:creationId xmlns:p14="http://schemas.microsoft.com/office/powerpoint/2010/main" val="11009071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decreases as N increases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35" y="3176594"/>
            <a:ext cx="2508250" cy="2286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0532" y="3176594"/>
            <a:ext cx="2508250" cy="2286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1926" y="3176594"/>
            <a:ext cx="2508250" cy="22860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3750" y="3176594"/>
            <a:ext cx="2508250" cy="2286000"/>
          </a:xfrm>
          <a:prstGeom prst="rect">
            <a:avLst/>
          </a:prstGeom>
        </p:spPr>
      </p:pic>
      <p:sp>
        <p:nvSpPr>
          <p:cNvPr id="14" name="TextBox 13"/>
          <p:cNvSpPr txBox="1"/>
          <p:nvPr/>
        </p:nvSpPr>
        <p:spPr>
          <a:xfrm>
            <a:off x="1025548" y="2581835"/>
            <a:ext cx="806823" cy="400110"/>
          </a:xfrm>
          <a:prstGeom prst="rect">
            <a:avLst/>
          </a:prstGeom>
          <a:noFill/>
        </p:spPr>
        <p:txBody>
          <a:bodyPr wrap="square" rtlCol="0">
            <a:spAutoFit/>
          </a:bodyPr>
          <a:lstStyle/>
          <a:p>
            <a:r>
              <a:rPr lang="en-US" sz="2000" b="1" smtClean="0"/>
              <a:t>N=20</a:t>
            </a:r>
            <a:endParaRPr lang="en-US" sz="2000" b="1" dirty="0"/>
          </a:p>
        </p:txBody>
      </p:sp>
      <p:sp>
        <p:nvSpPr>
          <p:cNvPr id="15" name="TextBox 14"/>
          <p:cNvSpPr txBox="1"/>
          <p:nvPr/>
        </p:nvSpPr>
        <p:spPr>
          <a:xfrm>
            <a:off x="3471245" y="2581835"/>
            <a:ext cx="806823" cy="400110"/>
          </a:xfrm>
          <a:prstGeom prst="rect">
            <a:avLst/>
          </a:prstGeom>
          <a:noFill/>
        </p:spPr>
        <p:txBody>
          <a:bodyPr wrap="square" rtlCol="0">
            <a:spAutoFit/>
          </a:bodyPr>
          <a:lstStyle/>
          <a:p>
            <a:r>
              <a:rPr lang="en-US" sz="2000" b="1" smtClean="0"/>
              <a:t>N=50</a:t>
            </a:r>
            <a:endParaRPr lang="en-US" sz="2000" b="1" dirty="0"/>
          </a:p>
        </p:txBody>
      </p:sp>
      <p:sp>
        <p:nvSpPr>
          <p:cNvPr id="16" name="TextBox 15"/>
          <p:cNvSpPr txBox="1"/>
          <p:nvPr/>
        </p:nvSpPr>
        <p:spPr>
          <a:xfrm>
            <a:off x="5854389" y="2581835"/>
            <a:ext cx="1043952" cy="400110"/>
          </a:xfrm>
          <a:prstGeom prst="rect">
            <a:avLst/>
          </a:prstGeom>
          <a:noFill/>
        </p:spPr>
        <p:txBody>
          <a:bodyPr wrap="square" rtlCol="0">
            <a:spAutoFit/>
          </a:bodyPr>
          <a:lstStyle/>
          <a:p>
            <a:r>
              <a:rPr lang="en-US" sz="2000" b="1" dirty="0" smtClean="0"/>
              <a:t>N=100</a:t>
            </a:r>
            <a:endParaRPr lang="en-US" sz="2000" b="1" dirty="0"/>
          </a:p>
        </p:txBody>
      </p:sp>
      <p:sp>
        <p:nvSpPr>
          <p:cNvPr id="17" name="TextBox 16"/>
          <p:cNvSpPr txBox="1"/>
          <p:nvPr/>
        </p:nvSpPr>
        <p:spPr>
          <a:xfrm>
            <a:off x="8362639" y="2581835"/>
            <a:ext cx="1023408" cy="400110"/>
          </a:xfrm>
          <a:prstGeom prst="rect">
            <a:avLst/>
          </a:prstGeom>
          <a:noFill/>
        </p:spPr>
        <p:txBody>
          <a:bodyPr wrap="square" rtlCol="0">
            <a:spAutoFit/>
          </a:bodyPr>
          <a:lstStyle/>
          <a:p>
            <a:r>
              <a:rPr lang="en-US" sz="2000" b="1" dirty="0" smtClean="0"/>
              <a:t>N=1000</a:t>
            </a:r>
            <a:endParaRPr lang="en-US" sz="2000" b="1" dirty="0"/>
          </a:p>
        </p:txBody>
      </p:sp>
      <p:sp>
        <p:nvSpPr>
          <p:cNvPr id="18" name="TextBox 17"/>
          <p:cNvSpPr txBox="1"/>
          <p:nvPr/>
        </p:nvSpPr>
        <p:spPr>
          <a:xfrm>
            <a:off x="10534463" y="2581835"/>
            <a:ext cx="1231713" cy="400110"/>
          </a:xfrm>
          <a:prstGeom prst="rect">
            <a:avLst/>
          </a:prstGeom>
          <a:noFill/>
        </p:spPr>
        <p:txBody>
          <a:bodyPr wrap="square" rtlCol="0">
            <a:spAutoFit/>
          </a:bodyPr>
          <a:lstStyle/>
          <a:p>
            <a:r>
              <a:rPr lang="en-US" sz="2000" b="1" smtClean="0"/>
              <a:t>N=10000</a:t>
            </a:r>
            <a:endParaRPr lang="en-US" sz="2000" b="1" dirty="0"/>
          </a:p>
        </p:txBody>
      </p:sp>
      <p:sp>
        <p:nvSpPr>
          <p:cNvPr id="19" name="TextBox 18"/>
          <p:cNvSpPr txBox="1"/>
          <p:nvPr/>
        </p:nvSpPr>
        <p:spPr>
          <a:xfrm>
            <a:off x="812179" y="5462594"/>
            <a:ext cx="1233559" cy="400110"/>
          </a:xfrm>
          <a:prstGeom prst="rect">
            <a:avLst/>
          </a:prstGeom>
          <a:noFill/>
        </p:spPr>
        <p:txBody>
          <a:bodyPr wrap="square" rtlCol="0">
            <a:spAutoFit/>
          </a:bodyPr>
          <a:lstStyle/>
          <a:p>
            <a:r>
              <a:rPr lang="en-US" sz="2000" b="1" smtClean="0"/>
              <a:t>SE = 93.1</a:t>
            </a:r>
            <a:endParaRPr lang="en-US" sz="2000" b="1" dirty="0"/>
          </a:p>
        </p:txBody>
      </p:sp>
      <p:sp>
        <p:nvSpPr>
          <p:cNvPr id="20" name="TextBox 19"/>
          <p:cNvSpPr txBox="1"/>
          <p:nvPr/>
        </p:nvSpPr>
        <p:spPr>
          <a:xfrm>
            <a:off x="3257877" y="5462594"/>
            <a:ext cx="1233559" cy="400110"/>
          </a:xfrm>
          <a:prstGeom prst="rect">
            <a:avLst/>
          </a:prstGeom>
          <a:noFill/>
        </p:spPr>
        <p:txBody>
          <a:bodyPr wrap="square" rtlCol="0">
            <a:spAutoFit/>
          </a:bodyPr>
          <a:lstStyle/>
          <a:p>
            <a:r>
              <a:rPr lang="en-US" sz="2000" b="1" dirty="0" smtClean="0"/>
              <a:t>SE = 58.1</a:t>
            </a:r>
            <a:endParaRPr lang="en-US" sz="2000" b="1" dirty="0"/>
          </a:p>
        </p:txBody>
      </p:sp>
      <p:sp>
        <p:nvSpPr>
          <p:cNvPr id="21" name="TextBox 20"/>
          <p:cNvSpPr txBox="1"/>
          <p:nvPr/>
        </p:nvSpPr>
        <p:spPr>
          <a:xfrm>
            <a:off x="5903397" y="5457188"/>
            <a:ext cx="1233559" cy="400110"/>
          </a:xfrm>
          <a:prstGeom prst="rect">
            <a:avLst/>
          </a:prstGeom>
          <a:noFill/>
        </p:spPr>
        <p:txBody>
          <a:bodyPr wrap="square" rtlCol="0">
            <a:spAutoFit/>
          </a:bodyPr>
          <a:lstStyle/>
          <a:p>
            <a:r>
              <a:rPr lang="en-US" sz="2000" b="1" dirty="0" smtClean="0"/>
              <a:t>SE = 37.9</a:t>
            </a:r>
            <a:endParaRPr lang="en-US" sz="2000" b="1" dirty="0"/>
          </a:p>
        </p:txBody>
      </p:sp>
      <p:sp>
        <p:nvSpPr>
          <p:cNvPr id="22" name="TextBox 21"/>
          <p:cNvSpPr txBox="1"/>
          <p:nvPr/>
        </p:nvSpPr>
        <p:spPr>
          <a:xfrm>
            <a:off x="8523926" y="5457188"/>
            <a:ext cx="1233559" cy="400110"/>
          </a:xfrm>
          <a:prstGeom prst="rect">
            <a:avLst/>
          </a:prstGeom>
          <a:noFill/>
        </p:spPr>
        <p:txBody>
          <a:bodyPr wrap="square" rtlCol="0">
            <a:spAutoFit/>
          </a:bodyPr>
          <a:lstStyle/>
          <a:p>
            <a:r>
              <a:rPr lang="en-US" sz="2000" b="1" dirty="0" smtClean="0"/>
              <a:t>SE = 13.3</a:t>
            </a:r>
            <a:endParaRPr lang="en-US" sz="2000" b="1" dirty="0"/>
          </a:p>
        </p:txBody>
      </p:sp>
      <p:sp>
        <p:nvSpPr>
          <p:cNvPr id="23" name="TextBox 22"/>
          <p:cNvSpPr txBox="1"/>
          <p:nvPr/>
        </p:nvSpPr>
        <p:spPr>
          <a:xfrm>
            <a:off x="10620654" y="5457188"/>
            <a:ext cx="1233559" cy="400110"/>
          </a:xfrm>
          <a:prstGeom prst="rect">
            <a:avLst/>
          </a:prstGeom>
          <a:noFill/>
        </p:spPr>
        <p:txBody>
          <a:bodyPr wrap="square" rtlCol="0">
            <a:spAutoFit/>
          </a:bodyPr>
          <a:lstStyle/>
          <a:p>
            <a:r>
              <a:rPr lang="en-US" sz="2000" b="1" dirty="0" smtClean="0"/>
              <a:t>SE = 4.02</a:t>
            </a:r>
            <a:endParaRPr lang="en-US" sz="2000" b="1" dirty="0"/>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0578" y="3171188"/>
            <a:ext cx="2508250" cy="2286000"/>
          </a:xfrm>
          <a:prstGeom prst="rect">
            <a:avLst/>
          </a:prstGeom>
        </p:spPr>
      </p:pic>
    </p:spTree>
    <p:extLst>
      <p:ext uri="{BB962C8B-B14F-4D97-AF65-F5344CB8AC3E}">
        <p14:creationId xmlns:p14="http://schemas.microsoft.com/office/powerpoint/2010/main" val="18316554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9794838" cy="1450757"/>
          </a:xfrm>
        </p:spPr>
        <p:txBody>
          <a:bodyPr>
            <a:noAutofit/>
          </a:bodyPr>
          <a:lstStyle/>
          <a:p>
            <a:r>
              <a:rPr lang="en-US" sz="3800" dirty="0" smtClean="0"/>
              <a:t>Therefore, mean of sampling distribution approaches population mean</a:t>
            </a:r>
            <a:r>
              <a:rPr lang="nb-NO" sz="3800" dirty="0" smtClean="0"/>
              <a:t> </a:t>
            </a:r>
            <a:r>
              <a:rPr lang="nb-NO" sz="3800" dirty="0" smtClean="0">
                <a:solidFill>
                  <a:srgbClr val="C00000"/>
                </a:solidFill>
              </a:rPr>
              <a:t>2761.039</a:t>
            </a:r>
            <a:r>
              <a:rPr lang="en-US" sz="3800" dirty="0" smtClean="0">
                <a:solidFill>
                  <a:srgbClr val="C00000"/>
                </a:solidFill>
              </a:rPr>
              <a:t> </a:t>
            </a:r>
            <a:endParaRPr lang="en-US" sz="3800" dirty="0">
              <a:solidFill>
                <a:srgbClr val="C0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35" y="3176594"/>
            <a:ext cx="2508250" cy="2286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0532" y="3176594"/>
            <a:ext cx="2508250" cy="2286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1926" y="3176594"/>
            <a:ext cx="2508250" cy="22860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3750" y="3176594"/>
            <a:ext cx="2508250" cy="2286000"/>
          </a:xfrm>
          <a:prstGeom prst="rect">
            <a:avLst/>
          </a:prstGeom>
        </p:spPr>
      </p:pic>
      <p:sp>
        <p:nvSpPr>
          <p:cNvPr id="14" name="TextBox 13"/>
          <p:cNvSpPr txBox="1"/>
          <p:nvPr/>
        </p:nvSpPr>
        <p:spPr>
          <a:xfrm>
            <a:off x="1025548" y="2581835"/>
            <a:ext cx="806823" cy="400110"/>
          </a:xfrm>
          <a:prstGeom prst="rect">
            <a:avLst/>
          </a:prstGeom>
          <a:noFill/>
        </p:spPr>
        <p:txBody>
          <a:bodyPr wrap="square" rtlCol="0">
            <a:spAutoFit/>
          </a:bodyPr>
          <a:lstStyle/>
          <a:p>
            <a:r>
              <a:rPr lang="en-US" sz="2000" b="1" smtClean="0"/>
              <a:t>N=20</a:t>
            </a:r>
            <a:endParaRPr lang="en-US" sz="2000" b="1" dirty="0"/>
          </a:p>
        </p:txBody>
      </p:sp>
      <p:sp>
        <p:nvSpPr>
          <p:cNvPr id="15" name="TextBox 14"/>
          <p:cNvSpPr txBox="1"/>
          <p:nvPr/>
        </p:nvSpPr>
        <p:spPr>
          <a:xfrm>
            <a:off x="3471245" y="2581835"/>
            <a:ext cx="806823" cy="400110"/>
          </a:xfrm>
          <a:prstGeom prst="rect">
            <a:avLst/>
          </a:prstGeom>
          <a:noFill/>
        </p:spPr>
        <p:txBody>
          <a:bodyPr wrap="square" rtlCol="0">
            <a:spAutoFit/>
          </a:bodyPr>
          <a:lstStyle/>
          <a:p>
            <a:r>
              <a:rPr lang="en-US" sz="2000" b="1" smtClean="0"/>
              <a:t>N=50</a:t>
            </a:r>
            <a:endParaRPr lang="en-US" sz="2000" b="1" dirty="0"/>
          </a:p>
        </p:txBody>
      </p:sp>
      <p:sp>
        <p:nvSpPr>
          <p:cNvPr id="16" name="TextBox 15"/>
          <p:cNvSpPr txBox="1"/>
          <p:nvPr/>
        </p:nvSpPr>
        <p:spPr>
          <a:xfrm>
            <a:off x="5854389" y="2581835"/>
            <a:ext cx="1043952" cy="400110"/>
          </a:xfrm>
          <a:prstGeom prst="rect">
            <a:avLst/>
          </a:prstGeom>
          <a:noFill/>
        </p:spPr>
        <p:txBody>
          <a:bodyPr wrap="square" rtlCol="0">
            <a:spAutoFit/>
          </a:bodyPr>
          <a:lstStyle/>
          <a:p>
            <a:r>
              <a:rPr lang="en-US" sz="2000" b="1" dirty="0" smtClean="0"/>
              <a:t>N=100</a:t>
            </a:r>
            <a:endParaRPr lang="en-US" sz="2000" b="1" dirty="0"/>
          </a:p>
        </p:txBody>
      </p:sp>
      <p:sp>
        <p:nvSpPr>
          <p:cNvPr id="17" name="TextBox 16"/>
          <p:cNvSpPr txBox="1"/>
          <p:nvPr/>
        </p:nvSpPr>
        <p:spPr>
          <a:xfrm>
            <a:off x="8362639" y="2581835"/>
            <a:ext cx="1023408" cy="400110"/>
          </a:xfrm>
          <a:prstGeom prst="rect">
            <a:avLst/>
          </a:prstGeom>
          <a:noFill/>
        </p:spPr>
        <p:txBody>
          <a:bodyPr wrap="square" rtlCol="0">
            <a:spAutoFit/>
          </a:bodyPr>
          <a:lstStyle/>
          <a:p>
            <a:r>
              <a:rPr lang="en-US" sz="2000" b="1" dirty="0" smtClean="0"/>
              <a:t>N=1000</a:t>
            </a:r>
            <a:endParaRPr lang="en-US" sz="2000" b="1" dirty="0"/>
          </a:p>
        </p:txBody>
      </p:sp>
      <p:sp>
        <p:nvSpPr>
          <p:cNvPr id="18" name="TextBox 17"/>
          <p:cNvSpPr txBox="1"/>
          <p:nvPr/>
        </p:nvSpPr>
        <p:spPr>
          <a:xfrm>
            <a:off x="10534463" y="2581835"/>
            <a:ext cx="1231713" cy="400110"/>
          </a:xfrm>
          <a:prstGeom prst="rect">
            <a:avLst/>
          </a:prstGeom>
          <a:noFill/>
        </p:spPr>
        <p:txBody>
          <a:bodyPr wrap="square" rtlCol="0">
            <a:spAutoFit/>
          </a:bodyPr>
          <a:lstStyle/>
          <a:p>
            <a:r>
              <a:rPr lang="en-US" sz="2000" b="1" smtClean="0"/>
              <a:t>N=10000</a:t>
            </a:r>
            <a:endParaRPr lang="en-US" sz="2000" b="1" dirty="0"/>
          </a:p>
        </p:txBody>
      </p:sp>
      <p:sp>
        <p:nvSpPr>
          <p:cNvPr id="19" name="TextBox 18"/>
          <p:cNvSpPr txBox="1"/>
          <p:nvPr/>
        </p:nvSpPr>
        <p:spPr>
          <a:xfrm>
            <a:off x="812179" y="5462594"/>
            <a:ext cx="1233559" cy="400110"/>
          </a:xfrm>
          <a:prstGeom prst="rect">
            <a:avLst/>
          </a:prstGeom>
          <a:noFill/>
        </p:spPr>
        <p:txBody>
          <a:bodyPr wrap="square" rtlCol="0">
            <a:spAutoFit/>
          </a:bodyPr>
          <a:lstStyle/>
          <a:p>
            <a:r>
              <a:rPr lang="en-US" sz="2000" b="1" smtClean="0"/>
              <a:t>SE = 93.1</a:t>
            </a:r>
            <a:endParaRPr lang="en-US" sz="2000" b="1" dirty="0"/>
          </a:p>
        </p:txBody>
      </p:sp>
      <p:sp>
        <p:nvSpPr>
          <p:cNvPr id="20" name="TextBox 19"/>
          <p:cNvSpPr txBox="1"/>
          <p:nvPr/>
        </p:nvSpPr>
        <p:spPr>
          <a:xfrm>
            <a:off x="3257877" y="5462594"/>
            <a:ext cx="1233559" cy="400110"/>
          </a:xfrm>
          <a:prstGeom prst="rect">
            <a:avLst/>
          </a:prstGeom>
          <a:noFill/>
        </p:spPr>
        <p:txBody>
          <a:bodyPr wrap="square" rtlCol="0">
            <a:spAutoFit/>
          </a:bodyPr>
          <a:lstStyle/>
          <a:p>
            <a:r>
              <a:rPr lang="en-US" sz="2000" b="1" dirty="0" smtClean="0"/>
              <a:t>SE = 58.1</a:t>
            </a:r>
            <a:endParaRPr lang="en-US" sz="2000" b="1" dirty="0"/>
          </a:p>
        </p:txBody>
      </p:sp>
      <p:sp>
        <p:nvSpPr>
          <p:cNvPr id="21" name="TextBox 20"/>
          <p:cNvSpPr txBox="1"/>
          <p:nvPr/>
        </p:nvSpPr>
        <p:spPr>
          <a:xfrm>
            <a:off x="5903397" y="5457188"/>
            <a:ext cx="1233559" cy="400110"/>
          </a:xfrm>
          <a:prstGeom prst="rect">
            <a:avLst/>
          </a:prstGeom>
          <a:noFill/>
        </p:spPr>
        <p:txBody>
          <a:bodyPr wrap="square" rtlCol="0">
            <a:spAutoFit/>
          </a:bodyPr>
          <a:lstStyle/>
          <a:p>
            <a:r>
              <a:rPr lang="en-US" sz="2000" b="1" dirty="0" smtClean="0"/>
              <a:t>SE = 37.9</a:t>
            </a:r>
            <a:endParaRPr lang="en-US" sz="2000" b="1" dirty="0"/>
          </a:p>
        </p:txBody>
      </p:sp>
      <p:sp>
        <p:nvSpPr>
          <p:cNvPr id="22" name="TextBox 21"/>
          <p:cNvSpPr txBox="1"/>
          <p:nvPr/>
        </p:nvSpPr>
        <p:spPr>
          <a:xfrm>
            <a:off x="8523926" y="5457188"/>
            <a:ext cx="1233559" cy="400110"/>
          </a:xfrm>
          <a:prstGeom prst="rect">
            <a:avLst/>
          </a:prstGeom>
          <a:noFill/>
        </p:spPr>
        <p:txBody>
          <a:bodyPr wrap="square" rtlCol="0">
            <a:spAutoFit/>
          </a:bodyPr>
          <a:lstStyle/>
          <a:p>
            <a:r>
              <a:rPr lang="en-US" sz="2000" b="1" dirty="0" smtClean="0"/>
              <a:t>SE = 13.3</a:t>
            </a:r>
            <a:endParaRPr lang="en-US" sz="2000" b="1" dirty="0"/>
          </a:p>
        </p:txBody>
      </p:sp>
      <p:sp>
        <p:nvSpPr>
          <p:cNvPr id="23" name="TextBox 22"/>
          <p:cNvSpPr txBox="1"/>
          <p:nvPr/>
        </p:nvSpPr>
        <p:spPr>
          <a:xfrm>
            <a:off x="10620654" y="5457188"/>
            <a:ext cx="1233559" cy="400110"/>
          </a:xfrm>
          <a:prstGeom prst="rect">
            <a:avLst/>
          </a:prstGeom>
          <a:noFill/>
        </p:spPr>
        <p:txBody>
          <a:bodyPr wrap="square" rtlCol="0">
            <a:spAutoFit/>
          </a:bodyPr>
          <a:lstStyle/>
          <a:p>
            <a:r>
              <a:rPr lang="en-US" sz="2000" b="1" dirty="0" smtClean="0"/>
              <a:t>SE = 4.02</a:t>
            </a:r>
            <a:endParaRPr lang="en-US" sz="2000" b="1" dirty="0"/>
          </a:p>
        </p:txBody>
      </p:sp>
      <mc:AlternateContent xmlns:mc="http://schemas.openxmlformats.org/markup-compatibility/2006" xmlns:a14="http://schemas.microsoft.com/office/drawing/2010/main">
        <mc:Choice Requires="a14">
          <p:sp>
            <p:nvSpPr>
              <p:cNvPr id="24" name="TextBox 23"/>
              <p:cNvSpPr txBox="1"/>
              <p:nvPr/>
            </p:nvSpPr>
            <p:spPr>
              <a:xfrm>
                <a:off x="549346" y="5865125"/>
                <a:ext cx="1593239" cy="400110"/>
              </a:xfrm>
              <a:prstGeom prst="rect">
                <a:avLst/>
              </a:prstGeom>
              <a:noFill/>
            </p:spPr>
            <p:txBody>
              <a:bodyPr wrap="square" rtlCol="0">
                <a:spAutoFit/>
              </a:bodyPr>
              <a:lstStyle/>
              <a:p>
                <a14:m>
                  <m:oMath xmlns:m="http://schemas.openxmlformats.org/officeDocument/2006/math">
                    <m:acc>
                      <m:accPr>
                        <m:chr m:val="̅"/>
                        <m:ctrlPr>
                          <a:rPr lang="en-US" sz="2000" b="1" i="1" dirty="0" smtClean="0">
                            <a:latin typeface="Cambria Math" charset="0"/>
                          </a:rPr>
                        </m:ctrlPr>
                      </m:accPr>
                      <m:e>
                        <m:r>
                          <a:rPr lang="en-US" sz="2000" b="1" i="1" dirty="0" smtClean="0">
                            <a:latin typeface="Cambria Math" charset="0"/>
                          </a:rPr>
                          <m:t>𝒙</m:t>
                        </m:r>
                      </m:e>
                    </m:acc>
                    <m:r>
                      <a:rPr lang="en-US" sz="2000" b="1" i="1" dirty="0" smtClean="0">
                        <a:latin typeface="Cambria Math" charset="0"/>
                      </a:rPr>
                      <m:t> </m:t>
                    </m:r>
                  </m:oMath>
                </a14:m>
                <a:r>
                  <a:rPr lang="en-US" sz="2000" b="1" dirty="0" smtClean="0"/>
                  <a:t>= 2780.89</a:t>
                </a:r>
                <a:endParaRPr lang="en-US" sz="20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549346" y="5865125"/>
                <a:ext cx="1593239" cy="400110"/>
              </a:xfrm>
              <a:prstGeom prst="rect">
                <a:avLst/>
              </a:prstGeom>
              <a:blipFill rotWithShape="0">
                <a:blip r:embed="rId7"/>
                <a:stretch>
                  <a:fillRect t="-98485" b="-1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078036" y="5865125"/>
                <a:ext cx="1593239" cy="400110"/>
              </a:xfrm>
              <a:prstGeom prst="rect">
                <a:avLst/>
              </a:prstGeom>
              <a:noFill/>
            </p:spPr>
            <p:txBody>
              <a:bodyPr wrap="square" rtlCol="0">
                <a:spAutoFit/>
              </a:bodyPr>
              <a:lstStyle/>
              <a:p>
                <a14:m>
                  <m:oMath xmlns:m="http://schemas.openxmlformats.org/officeDocument/2006/math">
                    <m:acc>
                      <m:accPr>
                        <m:chr m:val="̅"/>
                        <m:ctrlPr>
                          <a:rPr lang="en-US" sz="2000" b="1" i="1" dirty="0" smtClean="0">
                            <a:latin typeface="Cambria Math" charset="0"/>
                          </a:rPr>
                        </m:ctrlPr>
                      </m:accPr>
                      <m:e>
                        <m:r>
                          <a:rPr lang="en-US" sz="2000" b="1" i="1" dirty="0" smtClean="0">
                            <a:latin typeface="Cambria Math" charset="0"/>
                          </a:rPr>
                          <m:t>𝒙</m:t>
                        </m:r>
                      </m:e>
                    </m:acc>
                    <m:r>
                      <a:rPr lang="en-US" sz="2000" b="1" i="1" dirty="0" smtClean="0">
                        <a:latin typeface="Cambria Math" charset="0"/>
                      </a:rPr>
                      <m:t> </m:t>
                    </m:r>
                  </m:oMath>
                </a14:m>
                <a:r>
                  <a:rPr lang="en-US" sz="2000" b="1" dirty="0" smtClean="0"/>
                  <a:t>= 2753.91</a:t>
                </a:r>
                <a:endParaRPr lang="en-US" sz="20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3078036" y="5865125"/>
                <a:ext cx="1593239" cy="400110"/>
              </a:xfrm>
              <a:prstGeom prst="rect">
                <a:avLst/>
              </a:prstGeom>
              <a:blipFill rotWithShape="0">
                <a:blip r:embed="rId8"/>
                <a:stretch>
                  <a:fillRect t="-98485" b="-1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672299" y="5865125"/>
                <a:ext cx="1593239" cy="400110"/>
              </a:xfrm>
              <a:prstGeom prst="rect">
                <a:avLst/>
              </a:prstGeom>
              <a:noFill/>
            </p:spPr>
            <p:txBody>
              <a:bodyPr wrap="square" rtlCol="0">
                <a:spAutoFit/>
              </a:bodyPr>
              <a:lstStyle/>
              <a:p>
                <a14:m>
                  <m:oMath xmlns:m="http://schemas.openxmlformats.org/officeDocument/2006/math">
                    <m:acc>
                      <m:accPr>
                        <m:chr m:val="̅"/>
                        <m:ctrlPr>
                          <a:rPr lang="en-US" sz="2000" b="1" i="1" dirty="0" smtClean="0">
                            <a:latin typeface="Cambria Math" charset="0"/>
                          </a:rPr>
                        </m:ctrlPr>
                      </m:accPr>
                      <m:e>
                        <m:r>
                          <a:rPr lang="en-US" sz="2000" b="1" i="1" dirty="0" smtClean="0">
                            <a:latin typeface="Cambria Math" charset="0"/>
                          </a:rPr>
                          <m:t>𝒙</m:t>
                        </m:r>
                      </m:e>
                    </m:acc>
                    <m:r>
                      <a:rPr lang="en-US" sz="2000" b="1" i="1" dirty="0" smtClean="0">
                        <a:latin typeface="Cambria Math" charset="0"/>
                      </a:rPr>
                      <m:t> </m:t>
                    </m:r>
                  </m:oMath>
                </a14:m>
                <a:r>
                  <a:rPr lang="en-US" sz="2000" b="1" dirty="0" smtClean="0"/>
                  <a:t>= 2781.51</a:t>
                </a:r>
                <a:endParaRPr lang="en-US" sz="2000" b="1" dirty="0"/>
              </a:p>
            </p:txBody>
          </p:sp>
        </mc:Choice>
        <mc:Fallback xmlns="">
          <p:sp>
            <p:nvSpPr>
              <p:cNvPr id="26" name="TextBox 25"/>
              <p:cNvSpPr txBox="1">
                <a:spLocks noRot="1" noChangeAspect="1" noMove="1" noResize="1" noEditPoints="1" noAdjustHandles="1" noChangeArrowheads="1" noChangeShapeType="1" noTextEdit="1"/>
              </p:cNvSpPr>
              <p:nvPr/>
            </p:nvSpPr>
            <p:spPr>
              <a:xfrm>
                <a:off x="5672299" y="5865125"/>
                <a:ext cx="1593239" cy="400110"/>
              </a:xfrm>
              <a:prstGeom prst="rect">
                <a:avLst/>
              </a:prstGeom>
              <a:blipFill rotWithShape="0">
                <a:blip r:embed="rId9"/>
                <a:stretch>
                  <a:fillRect t="-98485" b="-1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344085" y="5865125"/>
                <a:ext cx="1593239" cy="400110"/>
              </a:xfrm>
              <a:prstGeom prst="rect">
                <a:avLst/>
              </a:prstGeom>
              <a:noFill/>
            </p:spPr>
            <p:txBody>
              <a:bodyPr wrap="square" rtlCol="0">
                <a:spAutoFit/>
              </a:bodyPr>
              <a:lstStyle/>
              <a:p>
                <a14:m>
                  <m:oMath xmlns:m="http://schemas.openxmlformats.org/officeDocument/2006/math">
                    <m:acc>
                      <m:accPr>
                        <m:chr m:val="̅"/>
                        <m:ctrlPr>
                          <a:rPr lang="en-US" sz="2000" b="1" i="1" dirty="0" smtClean="0">
                            <a:latin typeface="Cambria Math" charset="0"/>
                          </a:rPr>
                        </m:ctrlPr>
                      </m:accPr>
                      <m:e>
                        <m:r>
                          <a:rPr lang="en-US" sz="2000" b="1" i="1" dirty="0" smtClean="0">
                            <a:latin typeface="Cambria Math" charset="0"/>
                          </a:rPr>
                          <m:t>𝒙</m:t>
                        </m:r>
                      </m:e>
                    </m:acc>
                    <m:r>
                      <a:rPr lang="en-US" sz="2000" b="1" i="1" dirty="0" smtClean="0">
                        <a:latin typeface="Cambria Math" charset="0"/>
                      </a:rPr>
                      <m:t> </m:t>
                    </m:r>
                  </m:oMath>
                </a14:m>
                <a:r>
                  <a:rPr lang="en-US" sz="2000" b="1" dirty="0" smtClean="0"/>
                  <a:t>= 2777.02</a:t>
                </a:r>
                <a:endParaRPr lang="en-US" sz="20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8344085" y="5865125"/>
                <a:ext cx="1593239" cy="400110"/>
              </a:xfrm>
              <a:prstGeom prst="rect">
                <a:avLst/>
              </a:prstGeom>
              <a:blipFill rotWithShape="0">
                <a:blip r:embed="rId10"/>
                <a:stretch>
                  <a:fillRect t="-98485" b="-1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0440813" y="5857298"/>
                <a:ext cx="1593239" cy="400110"/>
              </a:xfrm>
              <a:prstGeom prst="rect">
                <a:avLst/>
              </a:prstGeom>
              <a:noFill/>
            </p:spPr>
            <p:txBody>
              <a:bodyPr wrap="square" rtlCol="0">
                <a:spAutoFit/>
              </a:bodyPr>
              <a:lstStyle/>
              <a:p>
                <a14:m>
                  <m:oMath xmlns:m="http://schemas.openxmlformats.org/officeDocument/2006/math">
                    <m:acc>
                      <m:accPr>
                        <m:chr m:val="̅"/>
                        <m:ctrlPr>
                          <a:rPr lang="en-US" sz="2000" b="1" i="1" dirty="0" smtClean="0">
                            <a:latin typeface="Cambria Math" charset="0"/>
                          </a:rPr>
                        </m:ctrlPr>
                      </m:accPr>
                      <m:e>
                        <m:r>
                          <a:rPr lang="en-US" sz="2000" b="1" i="1" dirty="0" smtClean="0">
                            <a:latin typeface="Cambria Math" charset="0"/>
                          </a:rPr>
                          <m:t>𝒙</m:t>
                        </m:r>
                      </m:e>
                    </m:acc>
                    <m:r>
                      <a:rPr lang="en-US" sz="2000" b="1" i="1" dirty="0" smtClean="0">
                        <a:latin typeface="Cambria Math" charset="0"/>
                      </a:rPr>
                      <m:t> </m:t>
                    </m:r>
                  </m:oMath>
                </a14:m>
                <a:r>
                  <a:rPr lang="en-US" sz="2000" b="1" dirty="0" smtClean="0"/>
                  <a:t>= 2763.82</a:t>
                </a:r>
                <a:endParaRPr lang="en-US" sz="20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10440813" y="5857298"/>
                <a:ext cx="1593239" cy="400110"/>
              </a:xfrm>
              <a:prstGeom prst="rect">
                <a:avLst/>
              </a:prstGeom>
              <a:blipFill rotWithShape="0">
                <a:blip r:embed="rId11"/>
                <a:stretch>
                  <a:fillRect t="-100000" b="-127692"/>
                </a:stretch>
              </a:blipFill>
            </p:spPr>
            <p:txBody>
              <a:bodyPr/>
              <a:lstStyle/>
              <a:p>
                <a:r>
                  <a:rPr lang="en-US">
                    <a:noFill/>
                  </a:rPr>
                  <a:t> </a:t>
                </a:r>
              </a:p>
            </p:txBody>
          </p:sp>
        </mc:Fallback>
      </mc:AlternateContent>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40578" y="3171188"/>
            <a:ext cx="2508250" cy="2286000"/>
          </a:xfrm>
          <a:prstGeom prst="rect">
            <a:avLst/>
          </a:prstGeom>
        </p:spPr>
      </p:pic>
    </p:spTree>
    <p:extLst>
      <p:ext uri="{BB962C8B-B14F-4D97-AF65-F5344CB8AC3E}">
        <p14:creationId xmlns:p14="http://schemas.microsoft.com/office/powerpoint/2010/main" val="10514501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Central Limit Theorem</a:t>
            </a:r>
            <a:endParaRPr lang="en-US" dirty="0"/>
          </a:p>
        </p:txBody>
      </p:sp>
      <p:sp>
        <p:nvSpPr>
          <p:cNvPr id="3" name="Content Placeholder 2"/>
          <p:cNvSpPr>
            <a:spLocks noGrp="1"/>
          </p:cNvSpPr>
          <p:nvPr>
            <p:ph idx="1"/>
          </p:nvPr>
        </p:nvSpPr>
        <p:spPr/>
        <p:txBody>
          <a:bodyPr/>
          <a:lstStyle/>
          <a:p>
            <a:r>
              <a:rPr lang="en-US" dirty="0" smtClean="0"/>
              <a:t>As sample size increases, </a:t>
            </a:r>
            <a:r>
              <a:rPr lang="en-US" b="1" dirty="0" smtClean="0"/>
              <a:t>the sampling distribution of the mean</a:t>
            </a:r>
            <a:r>
              <a:rPr lang="en-US" dirty="0" smtClean="0"/>
              <a:t> will be approximately </a:t>
            </a:r>
            <a:r>
              <a:rPr lang="en-US" b="1" dirty="0" smtClean="0"/>
              <a:t>normal </a:t>
            </a:r>
            <a:r>
              <a:rPr lang="en-US" dirty="0" smtClean="0"/>
              <a:t>regardless of true population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0332" y="3579656"/>
            <a:ext cx="3085329" cy="2811945"/>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907" y="3471282"/>
            <a:ext cx="3085329" cy="2811945"/>
          </a:xfrm>
          <a:prstGeom prst="rect">
            <a:avLst/>
          </a:prstGeom>
        </p:spPr>
      </p:pic>
      <p:sp>
        <p:nvSpPr>
          <p:cNvPr id="6" name="TextBox 5"/>
          <p:cNvSpPr txBox="1"/>
          <p:nvPr/>
        </p:nvSpPr>
        <p:spPr>
          <a:xfrm>
            <a:off x="3287254" y="3542053"/>
            <a:ext cx="2554941" cy="369332"/>
          </a:xfrm>
          <a:prstGeom prst="rect">
            <a:avLst/>
          </a:prstGeom>
          <a:noFill/>
        </p:spPr>
        <p:txBody>
          <a:bodyPr wrap="square" rtlCol="0">
            <a:spAutoFit/>
          </a:bodyPr>
          <a:lstStyle/>
          <a:p>
            <a:r>
              <a:rPr lang="en-US" b="1" dirty="0" smtClean="0"/>
              <a:t>Population distribution</a:t>
            </a:r>
            <a:endParaRPr lang="en-US" b="1" dirty="0"/>
          </a:p>
        </p:txBody>
      </p:sp>
      <p:sp>
        <p:nvSpPr>
          <p:cNvPr id="7" name="TextBox 6"/>
          <p:cNvSpPr txBox="1"/>
          <p:nvPr/>
        </p:nvSpPr>
        <p:spPr>
          <a:xfrm>
            <a:off x="8850973" y="3608491"/>
            <a:ext cx="2932825" cy="369332"/>
          </a:xfrm>
          <a:prstGeom prst="rect">
            <a:avLst/>
          </a:prstGeom>
          <a:noFill/>
        </p:spPr>
        <p:txBody>
          <a:bodyPr wrap="square" rtlCol="0">
            <a:spAutoFit/>
          </a:bodyPr>
          <a:lstStyle/>
          <a:p>
            <a:r>
              <a:rPr lang="en-US" b="1" dirty="0" smtClean="0"/>
              <a:t>N=1e4 </a:t>
            </a:r>
            <a:r>
              <a:rPr lang="en-US" b="1" smtClean="0"/>
              <a:t>sampling distribution</a:t>
            </a:r>
            <a:endParaRPr lang="en-US" b="1" dirty="0"/>
          </a:p>
        </p:txBody>
      </p:sp>
    </p:spTree>
    <p:extLst>
      <p:ext uri="{BB962C8B-B14F-4D97-AF65-F5344CB8AC3E}">
        <p14:creationId xmlns:p14="http://schemas.microsoft.com/office/powerpoint/2010/main" val="20343410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week..</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Introduction to hypothesis testing and comparing means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More fun facts on estimation will come later in the semester, to be bundled with *likelihood*</a:t>
            </a:r>
          </a:p>
        </p:txBody>
      </p:sp>
    </p:spTree>
    <p:extLst>
      <p:ext uri="{BB962C8B-B14F-4D97-AF65-F5344CB8AC3E}">
        <p14:creationId xmlns:p14="http://schemas.microsoft.com/office/powerpoint/2010/main" val="471935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binomial tests</a:t>
            </a:r>
            <a:endParaRPr lang="en-US" dirty="0"/>
          </a:p>
        </p:txBody>
      </p:sp>
      <p:sp>
        <p:nvSpPr>
          <p:cNvPr id="3" name="Content Placeholder 2"/>
          <p:cNvSpPr>
            <a:spLocks noGrp="1"/>
          </p:cNvSpPr>
          <p:nvPr>
            <p:ph idx="1"/>
          </p:nvPr>
        </p:nvSpPr>
        <p:spPr/>
        <p:txBody>
          <a:bodyPr/>
          <a:lstStyle/>
          <a:p>
            <a:r>
              <a:rPr lang="en-US" dirty="0" smtClean="0"/>
              <a:t>Computing two-sided P-values is non-trivial</a:t>
            </a:r>
          </a:p>
          <a:p>
            <a:pPr lvl="1"/>
            <a:r>
              <a:rPr lang="en-US" dirty="0" smtClean="0"/>
              <a:t>Binomial distribution symmetric </a:t>
            </a:r>
            <a:r>
              <a:rPr lang="en-US" b="1" dirty="0" smtClean="0"/>
              <a:t>only when p=0.5</a:t>
            </a:r>
            <a:endParaRPr lang="en-US" dirty="0"/>
          </a:p>
        </p:txBody>
      </p:sp>
      <p:sp>
        <p:nvSpPr>
          <p:cNvPr id="4" name="TextBox 3"/>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5" name="Rectangle 4"/>
          <p:cNvSpPr/>
          <p:nvPr/>
        </p:nvSpPr>
        <p:spPr>
          <a:xfrm>
            <a:off x="7308475" y="4558952"/>
            <a:ext cx="2077571" cy="3626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02605" y="4081246"/>
            <a:ext cx="3166783" cy="430887"/>
          </a:xfrm>
          <a:prstGeom prst="rect">
            <a:avLst/>
          </a:prstGeom>
          <a:noFill/>
        </p:spPr>
        <p:txBody>
          <a:bodyPr wrap="square" rtlCol="0">
            <a:spAutoFit/>
          </a:bodyPr>
          <a:lstStyle/>
          <a:p>
            <a:r>
              <a:rPr lang="en-US" sz="2200" b="1" dirty="0" smtClean="0">
                <a:solidFill>
                  <a:srgbClr val="C00000"/>
                </a:solidFill>
              </a:rPr>
              <a:t>This is not 0.276*2!</a:t>
            </a:r>
            <a:endParaRPr lang="en-US" sz="2200" b="1" dirty="0">
              <a:solidFill>
                <a:srgbClr val="C00000"/>
              </a:solidFill>
            </a:endParaRPr>
          </a:p>
        </p:txBody>
      </p:sp>
    </p:spTree>
    <p:extLst>
      <p:ext uri="{BB962C8B-B14F-4D97-AF65-F5344CB8AC3E}">
        <p14:creationId xmlns:p14="http://schemas.microsoft.com/office/powerpoint/2010/main" val="43907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confidence interval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smtClean="0"/>
                  <a:t>Classically, we use the </a:t>
                </a:r>
                <a:r>
                  <a:rPr lang="en-US" b="1" dirty="0" smtClean="0"/>
                  <a:t>Wald method</a:t>
                </a:r>
                <a:endParaRPr lang="en-US" dirty="0" smtClean="0"/>
              </a:p>
              <a:p>
                <a:pPr lvl="1"/>
                <a:r>
                  <a:rPr lang="en-US" dirty="0" smtClean="0"/>
                  <a:t>Note: Only "precise" when n is not very large (&gt;0.8) or small (&lt;0.2)</a:t>
                </a:r>
                <a:endParaRPr lang="en-US" dirty="0"/>
              </a:p>
              <a:p>
                <a:pPr lvl="1"/>
                <a:endParaRPr lang="en-US" dirty="0" smtClean="0"/>
              </a:p>
              <a:p>
                <a:pPr lvl="1"/>
                <a:endParaRPr lang="en-US" dirty="0"/>
              </a:p>
              <a:p>
                <a:pPr lvl="1"/>
                <a:endParaRPr lang="en-US" dirty="0" smtClean="0"/>
              </a:p>
              <a:p>
                <a:pPr lvl="1"/>
                <a14:m>
                  <m:oMath xmlns:m="http://schemas.openxmlformats.org/officeDocument/2006/math">
                    <m:acc>
                      <m:accPr>
                        <m:chr m:val="̂"/>
                        <m:ctrlPr>
                          <a:rPr lang="en-US" b="1" i="1">
                            <a:latin typeface="Cambria Math" charset="0"/>
                          </a:rPr>
                        </m:ctrlPr>
                      </m:accPr>
                      <m:e>
                        <m:r>
                          <a:rPr lang="en-US" b="1" i="1">
                            <a:latin typeface="Cambria Math" charset="0"/>
                          </a:rPr>
                          <m:t>𝒑</m:t>
                        </m:r>
                      </m:e>
                    </m:acc>
                  </m:oMath>
                </a14:m>
                <a:r>
                  <a:rPr lang="en-US" dirty="0" smtClean="0"/>
                  <a:t> is the estimated proportion of success, X/n = 0.417</a:t>
                </a:r>
              </a:p>
              <a:p>
                <a:pPr lvl="1"/>
                <a14:m>
                  <m:oMath xmlns:m="http://schemas.openxmlformats.org/officeDocument/2006/math">
                    <m:sSub>
                      <m:sSubPr>
                        <m:ctrlPr>
                          <a:rPr lang="en-US" b="1" i="1">
                            <a:latin typeface="Cambria Math" charset="0"/>
                          </a:rPr>
                        </m:ctrlPr>
                      </m:sSubPr>
                      <m:e>
                        <m:r>
                          <a:rPr lang="en-US" b="1" i="1">
                            <a:latin typeface="Cambria Math" charset="0"/>
                          </a:rPr>
                          <m:t>𝒁</m:t>
                        </m:r>
                      </m:e>
                      <m:sub>
                        <m:r>
                          <a:rPr lang="en-US" b="1" i="1">
                            <a:latin typeface="Cambria Math" charset="0"/>
                          </a:rPr>
                          <m:t>𝟎</m:t>
                        </m:r>
                        <m:r>
                          <a:rPr lang="en-US" b="1" i="1">
                            <a:latin typeface="Cambria Math" charset="0"/>
                          </a:rPr>
                          <m:t>.</m:t>
                        </m:r>
                        <m:r>
                          <a:rPr lang="en-US" b="1" i="1">
                            <a:latin typeface="Cambria Math" charset="0"/>
                          </a:rPr>
                          <m:t>𝟎𝟐𝟓</m:t>
                        </m:r>
                      </m:sub>
                    </m:sSub>
                  </m:oMath>
                </a14:m>
                <a:r>
                  <a:rPr lang="en-US" dirty="0" smtClean="0"/>
                  <a:t> is 1.96</a:t>
                </a:r>
              </a:p>
              <a:p>
                <a:pPr lvl="1"/>
                <a14:m>
                  <m:oMath xmlns:m="http://schemas.openxmlformats.org/officeDocument/2006/math">
                    <m:sSub>
                      <m:sSubPr>
                        <m:ctrlPr>
                          <a:rPr lang="en-US" b="1" i="1">
                            <a:latin typeface="Cambria Math" charset="0"/>
                          </a:rPr>
                        </m:ctrlPr>
                      </m:sSubPr>
                      <m:e>
                        <m:r>
                          <a:rPr lang="en-US" b="1" i="1">
                            <a:latin typeface="Cambria Math" charset="0"/>
                          </a:rPr>
                          <m:t>𝑺𝑬</m:t>
                        </m:r>
                      </m:e>
                      <m:sub>
                        <m:acc>
                          <m:accPr>
                            <m:chr m:val="̂"/>
                            <m:ctrlPr>
                              <a:rPr lang="en-US" b="1" i="1">
                                <a:latin typeface="Cambria Math" charset="0"/>
                              </a:rPr>
                            </m:ctrlPr>
                          </m:accPr>
                          <m:e>
                            <m:r>
                              <a:rPr lang="en-US" b="1" i="1">
                                <a:latin typeface="Cambria Math" charset="0"/>
                              </a:rPr>
                              <m:t>𝒑</m:t>
                            </m:r>
                          </m:e>
                        </m:acc>
                      </m:sub>
                    </m:sSub>
                    <m:r>
                      <a:rPr lang="en-US" b="1" i="1" smtClean="0">
                        <a:latin typeface="Cambria Math" charset="0"/>
                      </a:rPr>
                      <m:t>= </m:t>
                    </m:r>
                    <m:rad>
                      <m:radPr>
                        <m:degHide m:val="on"/>
                        <m:ctrlPr>
                          <a:rPr lang="en-US" b="1" i="1" smtClean="0">
                            <a:latin typeface="Cambria Math" charset="0"/>
                          </a:rPr>
                        </m:ctrlPr>
                      </m:radPr>
                      <m:deg/>
                      <m:e>
                        <m:f>
                          <m:fPr>
                            <m:ctrlPr>
                              <a:rPr lang="mr-IN" b="1" i="1" smtClean="0">
                                <a:latin typeface="Cambria Math" charset="0"/>
                              </a:rPr>
                            </m:ctrlPr>
                          </m:fPr>
                          <m:num>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r>
                              <a:rPr lang="en-US" b="1" i="1" smtClean="0">
                                <a:latin typeface="Cambria Math" charset="0"/>
                              </a:rPr>
                              <m:t>𝟏</m:t>
                            </m:r>
                            <m:r>
                              <a:rPr lang="en-US" b="1" i="1" smtClean="0">
                                <a:latin typeface="Cambria Math" charset="0"/>
                              </a:rPr>
                              <m:t>−</m:t>
                            </m:r>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num>
                          <m:den>
                            <m:r>
                              <a:rPr lang="en-US" b="1" i="1" smtClean="0">
                                <a:latin typeface="Cambria Math" charset="0"/>
                              </a:rPr>
                              <m:t>𝒏</m:t>
                            </m:r>
                            <m:r>
                              <a:rPr lang="en-US" b="1" i="1" smtClean="0">
                                <a:latin typeface="Cambria Math" charset="0"/>
                              </a:rPr>
                              <m:t>−</m:t>
                            </m:r>
                            <m:r>
                              <a:rPr lang="en-US" b="1" i="1" smtClean="0">
                                <a:latin typeface="Cambria Math" charset="0"/>
                              </a:rPr>
                              <m:t>𝟏</m:t>
                            </m:r>
                          </m:den>
                        </m:f>
                      </m:e>
                    </m:rad>
                  </m:oMath>
                </a14:m>
                <a:r>
                  <a:rPr lang="en-US" dirty="0" smtClean="0"/>
                  <a:t> = </a:t>
                </a:r>
                <a14:m>
                  <m:oMath xmlns:m="http://schemas.openxmlformats.org/officeDocument/2006/math">
                    <m:rad>
                      <m:radPr>
                        <m:degHide m:val="on"/>
                        <m:ctrlPr>
                          <a:rPr lang="en-US" b="1" i="1">
                            <a:latin typeface="Cambria Math" charset="0"/>
                          </a:rPr>
                        </m:ctrlPr>
                      </m:radPr>
                      <m:deg/>
                      <m:e>
                        <m:f>
                          <m:fPr>
                            <m:ctrlPr>
                              <a:rPr lang="mr-IN" b="1" i="1">
                                <a:latin typeface="Cambria Math" charset="0"/>
                              </a:rPr>
                            </m:ctrlPr>
                          </m:fPr>
                          <m:num>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num>
                          <m:den>
                            <m:r>
                              <a:rPr lang="en-US" b="1" i="1" smtClean="0">
                                <a:latin typeface="Cambria Math" charset="0"/>
                              </a:rPr>
                              <m:t>𝟏𝟏</m:t>
                            </m:r>
                          </m:den>
                        </m:f>
                      </m:e>
                    </m:rad>
                  </m:oMath>
                </a14:m>
                <a:r>
                  <a:rPr lang="en-US" dirty="0" smtClean="0"/>
                  <a:t> = 0.149</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3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785404" y="2691863"/>
                <a:ext cx="6682152" cy="1382623"/>
              </a:xfrm>
              <a:prstGeom prst="rect">
                <a:avLst/>
              </a:prstGeom>
              <a:noFill/>
            </p:spPr>
            <p:txBody>
              <a:bodyPr wrap="square" rtlCol="0">
                <a:spAutoFit/>
              </a:bodyPr>
              <a:lstStyle/>
              <a:p>
                <a:pPr marL="0" lvl="1"/>
                <a:endParaRPr lang="en-US" dirty="0" smtClean="0"/>
              </a:p>
              <a:p>
                <a:pPr marL="0" lvl="1"/>
                <a14:m>
                  <m:oMathPara xmlns:m="http://schemas.openxmlformats.org/officeDocument/2006/math">
                    <m:oMathParaPr>
                      <m:jc m:val="centerGroup"/>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a:p>
              <a:p>
                <a:pPr marL="0" lvl="1"/>
                <a:endParaRPr lang="en-US" dirty="0"/>
              </a:p>
              <a:p>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2785404" y="2691863"/>
                <a:ext cx="6682152" cy="138262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8834716" y="3791419"/>
            <a:ext cx="3025589" cy="2186049"/>
            <a:chOff x="2848130" y="1884292"/>
            <a:chExt cx="7120329" cy="4343048"/>
          </a:xfrm>
        </p:grpSpPr>
        <p:pic>
          <p:nvPicPr>
            <p:cNvPr id="6" name="Picture 5" descr="08f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130" y="1884292"/>
              <a:ext cx="7120329" cy="434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366479" y="4212236"/>
              <a:ext cx="1603947" cy="55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28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CI</a:t>
            </a:r>
            <a:endParaRPr lang="en-US" dirty="0"/>
          </a:p>
        </p:txBody>
      </p:sp>
      <mc:AlternateContent xmlns:mc="http://schemas.openxmlformats.org/markup-compatibility/2006">
        <mc:Choice xmlns:a14="http://schemas.microsoft.com/office/drawing/2010/main" Requires="a14">
          <p:sp>
            <p:nvSpPr>
              <p:cNvPr id="4" name="Content Placeholder 3"/>
              <p:cNvSpPr txBox="1">
                <a:spLocks noGrp="1"/>
              </p:cNvSpPr>
              <p:nvPr>
                <p:ph idx="1"/>
              </p:nvPr>
            </p:nvSpPr>
            <p:spPr>
              <a:xfrm>
                <a:off x="1097280" y="1845734"/>
                <a:ext cx="10058400" cy="3609065"/>
              </a:xfrm>
              <a:prstGeom prst="rect">
                <a:avLst/>
              </a:prstGeom>
              <a:noFill/>
            </p:spPr>
            <p:txBody>
              <a:bodyPr wrap="square" rtlCol="0">
                <a:spAutoFit/>
              </a:bodyPr>
              <a:lstStyle/>
              <a:p>
                <a:pPr marL="0" lvl="1" indent="0">
                  <a:buNone/>
                </a:pPr>
                <a14:m>
                  <m:oMathPara xmlns:m="http://schemas.openxmlformats.org/officeDocument/2006/math">
                    <m:oMathParaPr>
                      <m:jc m:val="left"/>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smtClean="0"/>
              </a:p>
              <a:p>
                <a:pPr marL="0" lvl="1" indent="0">
                  <a:buNone/>
                </a:pPr>
                <a:endParaRPr lang="en-US" sz="2600" b="1" dirty="0"/>
              </a:p>
              <a:p>
                <a:pPr marL="0" lvl="1" indent="0">
                  <a:buNone/>
                </a:pPr>
                <a:r>
                  <a:rPr lang="en-US" sz="2600" b="1" dirty="0" smtClean="0"/>
                  <a:t>0.417 </a:t>
                </a:r>
                <a:r>
                  <a:rPr lang="mr-IN" sz="2600" b="1" dirty="0" smtClean="0"/>
                  <a:t>–</a:t>
                </a:r>
                <a:r>
                  <a:rPr lang="en-US" sz="2600" b="1" dirty="0" smtClean="0"/>
                  <a:t> 0.291 &lt; p &lt; 0.417 + 0.291.  </a:t>
                </a:r>
                <a:r>
                  <a:rPr lang="en-US" sz="2600" b="1" dirty="0" smtClean="0">
                    <a:sym typeface="Wingdings"/>
                  </a:rPr>
                  <a:t>       0.417 ± 0.291</a:t>
                </a:r>
                <a:endParaRPr lang="en-US" sz="2600" b="1" dirty="0" smtClean="0"/>
              </a:p>
              <a:p>
                <a:pPr marL="0" lvl="1" indent="0">
                  <a:buNone/>
                </a:pPr>
                <a:endParaRPr lang="en-US" sz="2600" b="1" dirty="0" smtClean="0"/>
              </a:p>
              <a:p>
                <a:pPr marL="0" lvl="1" indent="0">
                  <a:buNone/>
                </a:pPr>
                <a:r>
                  <a:rPr lang="en-US" sz="2600" b="1" dirty="0" smtClean="0"/>
                  <a:t> </a:t>
                </a:r>
                <a:endParaRPr lang="en-US" sz="2600" b="1" dirty="0"/>
              </a:p>
              <a:p>
                <a:pPr marL="0" lvl="1"/>
                <a:endParaRPr lang="en-US" dirty="0"/>
              </a:p>
              <a:p>
                <a:endParaRPr lang="en-US" dirty="0"/>
              </a:p>
            </p:txBody>
          </p:sp>
        </mc:Choice>
        <mc:Fallback>
          <p:sp>
            <p:nvSpPr>
              <p:cNvPr id="4" name="Content Placeholder 3"/>
              <p:cNvSpPr txBox="1">
                <a:spLocks noGrp="1" noRot="1" noChangeAspect="1" noMove="1" noResize="1" noEditPoints="1" noAdjustHandles="1" noChangeArrowheads="1" noChangeShapeType="1" noTextEdit="1"/>
              </p:cNvSpPr>
              <p:nvPr>
                <p:ph idx="1"/>
              </p:nvPr>
            </p:nvSpPr>
            <p:spPr>
              <a:xfrm>
                <a:off x="1097280" y="1845734"/>
                <a:ext cx="10058400" cy="3609065"/>
              </a:xfrm>
              <a:prstGeom prst="rect">
                <a:avLst/>
              </a:prstGeom>
              <a:blipFill rotWithShape="0">
                <a:blip r:embed="rId2"/>
                <a:stretch>
                  <a:fillRect l="-2000"/>
                </a:stretch>
              </a:blipFill>
            </p:spPr>
            <p:txBody>
              <a:bodyPr/>
              <a:lstStyle/>
              <a:p>
                <a:r>
                  <a:rPr lang="en-US">
                    <a:noFill/>
                  </a:rPr>
                  <a:t> </a:t>
                </a:r>
              </a:p>
            </p:txBody>
          </p:sp>
        </mc:Fallback>
      </mc:AlternateContent>
      <p:sp>
        <p:nvSpPr>
          <p:cNvPr id="5" name="TextBox 4"/>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6" name="Rectangle 5"/>
          <p:cNvSpPr/>
          <p:nvPr/>
        </p:nvSpPr>
        <p:spPr>
          <a:xfrm>
            <a:off x="1418662" y="5092127"/>
            <a:ext cx="4336679" cy="5825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65275" y="5574972"/>
            <a:ext cx="8007724" cy="430887"/>
          </a:xfrm>
          <a:prstGeom prst="rect">
            <a:avLst/>
          </a:prstGeom>
          <a:noFill/>
        </p:spPr>
        <p:txBody>
          <a:bodyPr wrap="square" rtlCol="0">
            <a:spAutoFit/>
          </a:bodyPr>
          <a:lstStyle/>
          <a:p>
            <a:r>
              <a:rPr lang="en-US" sz="2200" b="1" dirty="0" smtClean="0">
                <a:solidFill>
                  <a:srgbClr val="C00000"/>
                </a:solidFill>
              </a:rPr>
              <a:t>R uses a more exact method, the </a:t>
            </a:r>
            <a:r>
              <a:rPr lang="en-US" sz="2200" b="1" dirty="0" err="1" smtClean="0">
                <a:solidFill>
                  <a:srgbClr val="C00000"/>
                </a:solidFill>
              </a:rPr>
              <a:t>Clopper</a:t>
            </a:r>
            <a:r>
              <a:rPr lang="en-US" sz="2200" b="1" dirty="0" smtClean="0">
                <a:solidFill>
                  <a:srgbClr val="C00000"/>
                </a:solidFill>
              </a:rPr>
              <a:t>-Pearson interval</a:t>
            </a:r>
            <a:endParaRPr lang="en-US" sz="2200" b="1" dirty="0">
              <a:solidFill>
                <a:srgbClr val="C00000"/>
              </a:solidFill>
            </a:endParaRPr>
          </a:p>
        </p:txBody>
      </p:sp>
    </p:spTree>
    <p:extLst>
      <p:ext uri="{BB962C8B-B14F-4D97-AF65-F5344CB8AC3E}">
        <p14:creationId xmlns:p14="http://schemas.microsoft.com/office/powerpoint/2010/main" val="17132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binomial example</a:t>
            </a:r>
            <a:endParaRPr lang="en-US" dirty="0"/>
          </a:p>
        </p:txBody>
      </p:sp>
      <p:sp>
        <p:nvSpPr>
          <p:cNvPr id="3" name="Content Placeholder 2"/>
          <p:cNvSpPr>
            <a:spLocks noGrp="1"/>
          </p:cNvSpPr>
          <p:nvPr>
            <p:ph idx="1"/>
          </p:nvPr>
        </p:nvSpPr>
        <p:spPr/>
        <p:txBody>
          <a:bodyPr/>
          <a:lstStyle/>
          <a:p>
            <a:r>
              <a:rPr lang="en-US" dirty="0" smtClean="0"/>
              <a:t>A study wanted to test whether 25 genes known to involved in </a:t>
            </a:r>
            <a:r>
              <a:rPr lang="en-US" dirty="0" err="1" smtClean="0"/>
              <a:t>spermatogensis</a:t>
            </a:r>
            <a:r>
              <a:rPr lang="en-US" dirty="0" smtClean="0"/>
              <a:t> occurred disproportionally on the X-chromosome. 40% of these genes were on the X chromosome, which contains 6.1% of all genes. </a:t>
            </a:r>
            <a:endParaRPr lang="en-US" dirty="0"/>
          </a:p>
          <a:p>
            <a:r>
              <a:rPr lang="en-US" dirty="0" smtClean="0"/>
              <a:t>Do we have evidence that spermatogenesis genes are </a:t>
            </a:r>
            <a:r>
              <a:rPr lang="en-US" u="sng" dirty="0" smtClean="0"/>
              <a:t>more likely</a:t>
            </a:r>
            <a:r>
              <a:rPr lang="en-US" dirty="0" smtClean="0"/>
              <a:t> to be on the X chromosome?</a:t>
            </a:r>
          </a:p>
        </p:txBody>
      </p:sp>
      <p:sp>
        <p:nvSpPr>
          <p:cNvPr id="5" name="TextBox 4"/>
          <p:cNvSpPr txBox="1"/>
          <p:nvPr/>
        </p:nvSpPr>
        <p:spPr>
          <a:xfrm>
            <a:off x="1917550" y="5136617"/>
            <a:ext cx="2076226" cy="1015663"/>
          </a:xfrm>
          <a:prstGeom prst="rect">
            <a:avLst/>
          </a:prstGeom>
          <a:noFill/>
        </p:spPr>
        <p:txBody>
          <a:bodyPr wrap="square" rtlCol="0">
            <a:spAutoFit/>
          </a:bodyPr>
          <a:lstStyle/>
          <a:p>
            <a:pPr marL="12700" lvl="1"/>
            <a:r>
              <a:rPr lang="en-US" sz="2000" dirty="0" smtClean="0">
                <a:solidFill>
                  <a:srgbClr val="C00000"/>
                </a:solidFill>
              </a:rPr>
              <a:t>p</a:t>
            </a:r>
            <a:r>
              <a:rPr lang="en-US" sz="2000" baseline="-25000" dirty="0" smtClean="0">
                <a:solidFill>
                  <a:srgbClr val="C00000"/>
                </a:solidFill>
              </a:rPr>
              <a:t>0</a:t>
            </a:r>
            <a:r>
              <a:rPr lang="en-US" sz="2000" dirty="0" smtClean="0">
                <a:solidFill>
                  <a:srgbClr val="C00000"/>
                </a:solidFill>
              </a:rPr>
              <a:t> </a:t>
            </a:r>
            <a:r>
              <a:rPr lang="en-US" sz="2000" dirty="0">
                <a:solidFill>
                  <a:srgbClr val="C00000"/>
                </a:solidFill>
              </a:rPr>
              <a:t>= </a:t>
            </a:r>
            <a:r>
              <a:rPr lang="en-US" sz="2000" dirty="0" smtClean="0">
                <a:solidFill>
                  <a:srgbClr val="C00000"/>
                </a:solidFill>
              </a:rPr>
              <a:t>0.061</a:t>
            </a:r>
            <a:endParaRPr lang="en-US" sz="2000" dirty="0">
              <a:solidFill>
                <a:srgbClr val="C00000"/>
              </a:solidFill>
            </a:endParaRPr>
          </a:p>
          <a:p>
            <a:pPr marL="12700" lvl="1"/>
            <a:r>
              <a:rPr lang="en-US" sz="2000" dirty="0">
                <a:solidFill>
                  <a:srgbClr val="C00000"/>
                </a:solidFill>
              </a:rPr>
              <a:t>n = </a:t>
            </a:r>
            <a:r>
              <a:rPr lang="en-US" sz="2000" dirty="0" smtClean="0">
                <a:solidFill>
                  <a:srgbClr val="C00000"/>
                </a:solidFill>
              </a:rPr>
              <a:t>25</a:t>
            </a:r>
          </a:p>
          <a:p>
            <a:pPr marL="12700" lvl="1"/>
            <a:r>
              <a:rPr lang="en-US" sz="2000" dirty="0" smtClean="0">
                <a:solidFill>
                  <a:srgbClr val="C00000"/>
                </a:solidFill>
              </a:rPr>
              <a:t>X </a:t>
            </a:r>
            <a:r>
              <a:rPr lang="en-US" sz="2000" dirty="0">
                <a:solidFill>
                  <a:srgbClr val="C00000"/>
                </a:solidFill>
              </a:rPr>
              <a:t>= </a:t>
            </a:r>
            <a:r>
              <a:rPr lang="en-US" sz="2000" dirty="0" smtClean="0">
                <a:solidFill>
                  <a:srgbClr val="C00000"/>
                </a:solidFill>
              </a:rPr>
              <a:t>0.4 * 25 = 10</a:t>
            </a:r>
            <a:endParaRPr lang="en-US" sz="2000" dirty="0"/>
          </a:p>
        </p:txBody>
      </p:sp>
    </p:spTree>
    <p:extLst>
      <p:ext uri="{BB962C8B-B14F-4D97-AF65-F5344CB8AC3E}">
        <p14:creationId xmlns:p14="http://schemas.microsoft.com/office/powerpoint/2010/main" val="1675215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 (one-sided) </a:t>
            </a:r>
            <a:endParaRPr lang="en-US" dirty="0"/>
          </a:p>
        </p:txBody>
      </p:sp>
      <p:sp>
        <p:nvSpPr>
          <p:cNvPr id="3" name="Content Placeholder 2"/>
          <p:cNvSpPr>
            <a:spLocks noGrp="1"/>
          </p:cNvSpPr>
          <p:nvPr>
            <p:ph idx="1"/>
          </p:nvPr>
        </p:nvSpPr>
        <p:spPr/>
        <p:txBody>
          <a:bodyPr/>
          <a:lstStyle/>
          <a:p>
            <a:pPr marL="201168" lvl="1" indent="0">
              <a:buNone/>
            </a:pPr>
            <a:endParaRPr lang="en-US" sz="2600" b="1" dirty="0" smtClean="0"/>
          </a:p>
          <a:p>
            <a:pPr marL="201168" lvl="1" indent="0">
              <a:buNone/>
            </a:pPr>
            <a:r>
              <a:rPr lang="en-US" sz="2600" b="1" dirty="0" smtClean="0"/>
              <a:t>H</a:t>
            </a:r>
            <a:r>
              <a:rPr lang="en-US" sz="2600" b="1" baseline="-25000" dirty="0" smtClean="0"/>
              <a:t>0</a:t>
            </a:r>
            <a:r>
              <a:rPr lang="en-US" sz="2600" b="1" dirty="0" smtClean="0"/>
              <a:t> </a:t>
            </a:r>
            <a:r>
              <a:rPr lang="en-US" sz="2600" b="1" dirty="0"/>
              <a:t>: The probability </a:t>
            </a:r>
            <a:r>
              <a:rPr lang="en-US" sz="2600" b="1" dirty="0" smtClean="0"/>
              <a:t>that a spermatogenesis gene is on the X chromosome is </a:t>
            </a:r>
            <a:r>
              <a:rPr lang="en-US" sz="2600" b="1" i="1" dirty="0" smtClean="0"/>
              <a:t>p</a:t>
            </a:r>
            <a:r>
              <a:rPr lang="en-US" sz="2600" b="1" i="1" baseline="-25000" dirty="0" smtClean="0"/>
              <a:t>0</a:t>
            </a:r>
            <a:r>
              <a:rPr lang="en-US" sz="2600" b="1" i="1" dirty="0" smtClean="0"/>
              <a:t> </a:t>
            </a:r>
            <a:r>
              <a:rPr lang="en-US" sz="2600" b="1" dirty="0"/>
              <a:t>= </a:t>
            </a:r>
            <a:r>
              <a:rPr lang="en-US" sz="2600" b="1" dirty="0" smtClean="0"/>
              <a:t>0.061</a:t>
            </a:r>
            <a:endParaRPr lang="en-US" sz="2600" b="1" dirty="0"/>
          </a:p>
          <a:p>
            <a:pPr marL="201168" lvl="1" indent="0">
              <a:buNone/>
            </a:pPr>
            <a:endParaRPr lang="en-US" sz="2600" b="1" baseline="-25000" dirty="0"/>
          </a:p>
          <a:p>
            <a:pPr marL="201168" lvl="1" indent="0">
              <a:buNone/>
            </a:pPr>
            <a:r>
              <a:rPr lang="en-US" sz="2600" b="1" dirty="0"/>
              <a:t>H</a:t>
            </a:r>
            <a:r>
              <a:rPr lang="en-US" sz="2600" b="1" baseline="-25000" dirty="0"/>
              <a:t>A</a:t>
            </a:r>
            <a:r>
              <a:rPr lang="en-US" sz="2600" b="1" dirty="0"/>
              <a:t>: The probability that a spermatogenesis gene is on the X chromosome is </a:t>
            </a:r>
            <a:r>
              <a:rPr lang="en-US" sz="2600" b="1" dirty="0" smtClean="0"/>
              <a:t>greater than the null </a:t>
            </a:r>
            <a:r>
              <a:rPr lang="en-US" sz="2600" b="1" i="1" dirty="0" smtClean="0"/>
              <a:t>p</a:t>
            </a:r>
            <a:r>
              <a:rPr lang="en-US" sz="2600" b="1" i="1" baseline="-25000" dirty="0" smtClean="0"/>
              <a:t>0</a:t>
            </a:r>
            <a:r>
              <a:rPr lang="en-US" sz="2600" b="1" i="1" dirty="0" smtClean="0"/>
              <a:t> </a:t>
            </a:r>
            <a:r>
              <a:rPr lang="en-US" sz="2600" b="1" dirty="0"/>
              <a:t>= 0.061</a:t>
            </a:r>
          </a:p>
          <a:p>
            <a:endParaRPr lang="en-US" dirty="0"/>
          </a:p>
        </p:txBody>
      </p:sp>
    </p:spTree>
    <p:extLst>
      <p:ext uri="{BB962C8B-B14F-4D97-AF65-F5344CB8AC3E}">
        <p14:creationId xmlns:p14="http://schemas.microsoft.com/office/powerpoint/2010/main" val="7951294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the test and report findings</a:t>
            </a:r>
            <a:endParaRPr lang="en-US" dirty="0"/>
          </a:p>
        </p:txBody>
      </p:sp>
      <p:sp>
        <p:nvSpPr>
          <p:cNvPr id="4" name="TextBox 3"/>
          <p:cNvSpPr txBox="1"/>
          <p:nvPr/>
        </p:nvSpPr>
        <p:spPr>
          <a:xfrm>
            <a:off x="1097280" y="1842247"/>
            <a:ext cx="13164670" cy="3323987"/>
          </a:xfrm>
          <a:prstGeom prst="rect">
            <a:avLst/>
          </a:prstGeom>
          <a:noFill/>
        </p:spPr>
        <p:txBody>
          <a:bodyPr wrap="square" rtlCol="0">
            <a:spAutoFit/>
          </a:bodyPr>
          <a:lstStyle/>
          <a:p>
            <a:r>
              <a:rPr lang="en-US" sz="1400" dirty="0">
                <a:latin typeface="Monaco" charset="0"/>
                <a:ea typeface="Monaco" charset="0"/>
                <a:cs typeface="Monaco" charset="0"/>
              </a:rPr>
              <a:t>&gt; </a:t>
            </a:r>
            <a:r>
              <a:rPr lang="en-US" sz="1400" dirty="0" err="1">
                <a:latin typeface="Monaco" charset="0"/>
                <a:ea typeface="Monaco" charset="0"/>
                <a:cs typeface="Monaco" charset="0"/>
              </a:rPr>
              <a:t>binom.test</a:t>
            </a:r>
            <a:r>
              <a:rPr lang="en-US" sz="1400" dirty="0">
                <a:latin typeface="Monaco" charset="0"/>
                <a:ea typeface="Monaco" charset="0"/>
                <a:cs typeface="Monaco" charset="0"/>
              </a:rPr>
              <a:t>(10, 25, p=0.061)</a:t>
            </a:r>
          </a:p>
          <a:p>
            <a:r>
              <a:rPr lang="en-US" sz="1400" dirty="0">
                <a:latin typeface="Monaco" charset="0"/>
                <a:ea typeface="Monaco" charset="0"/>
                <a:cs typeface="Monaco" charset="0"/>
              </a:rPr>
              <a:t/>
            </a:r>
            <a:br>
              <a:rPr lang="en-US" sz="1400" dirty="0">
                <a:latin typeface="Monaco" charset="0"/>
                <a:ea typeface="Monaco" charset="0"/>
                <a:cs typeface="Monaco" charset="0"/>
              </a:rPr>
            </a:br>
            <a:endParaRPr lang="en-US" sz="1400" dirty="0">
              <a:latin typeface="Monaco" charset="0"/>
              <a:ea typeface="Monaco" charset="0"/>
              <a:cs typeface="Monaco" charset="0"/>
            </a:endParaRPr>
          </a:p>
          <a:p>
            <a:r>
              <a:rPr lang="en-US" sz="1400" dirty="0">
                <a:latin typeface="Monaco" charset="0"/>
                <a:ea typeface="Monaco" charset="0"/>
                <a:cs typeface="Monaco" charset="0"/>
              </a:rPr>
              <a:t>Exact binomial test</a:t>
            </a:r>
          </a:p>
          <a:p>
            <a:r>
              <a:rPr lang="en-US" sz="1400" dirty="0">
                <a:latin typeface="Monaco" charset="0"/>
                <a:ea typeface="Monaco" charset="0"/>
                <a:cs typeface="Monaco" charset="0"/>
              </a:rPr>
              <a:t/>
            </a:r>
            <a:br>
              <a:rPr lang="en-US" sz="1400" dirty="0">
                <a:latin typeface="Monaco" charset="0"/>
                <a:ea typeface="Monaco" charset="0"/>
                <a:cs typeface="Monaco" charset="0"/>
              </a:rPr>
            </a:br>
            <a:endParaRPr lang="en-US" sz="1400" dirty="0">
              <a:latin typeface="Monaco" charset="0"/>
              <a:ea typeface="Monaco" charset="0"/>
              <a:cs typeface="Monaco" charset="0"/>
            </a:endParaRPr>
          </a:p>
          <a:p>
            <a:r>
              <a:rPr lang="en-US" sz="1400" dirty="0">
                <a:latin typeface="Monaco" charset="0"/>
                <a:ea typeface="Monaco" charset="0"/>
                <a:cs typeface="Monaco" charset="0"/>
              </a:rPr>
              <a:t>data:  10 and 25</a:t>
            </a:r>
          </a:p>
          <a:p>
            <a:r>
              <a:rPr lang="en-US" sz="1400" dirty="0">
                <a:latin typeface="Monaco" charset="0"/>
                <a:ea typeface="Monaco" charset="0"/>
                <a:cs typeface="Monaco" charset="0"/>
              </a:rPr>
              <a:t>number of successes = 10, number of trials = 25, p-value = 9.94e-07</a:t>
            </a:r>
          </a:p>
          <a:p>
            <a:r>
              <a:rPr lang="en-US" sz="1400" dirty="0">
                <a:latin typeface="Monaco" charset="0"/>
                <a:ea typeface="Monaco" charset="0"/>
                <a:cs typeface="Monaco" charset="0"/>
              </a:rPr>
              <a:t>alternative hypothesis: true probability of success is not equal to 0.061</a:t>
            </a:r>
          </a:p>
          <a:p>
            <a:r>
              <a:rPr lang="en-US" sz="1400" dirty="0">
                <a:latin typeface="Monaco" charset="0"/>
                <a:ea typeface="Monaco" charset="0"/>
                <a:cs typeface="Monaco" charset="0"/>
              </a:rPr>
              <a:t>95 percent confidence interval:</a:t>
            </a:r>
          </a:p>
          <a:p>
            <a:r>
              <a:rPr lang="en-US" sz="1400" dirty="0">
                <a:latin typeface="Monaco" charset="0"/>
                <a:ea typeface="Monaco" charset="0"/>
                <a:cs typeface="Monaco" charset="0"/>
              </a:rPr>
              <a:t> 0.2112548 0.6133465</a:t>
            </a:r>
          </a:p>
          <a:p>
            <a:r>
              <a:rPr lang="en-US" sz="1400" dirty="0">
                <a:latin typeface="Monaco" charset="0"/>
                <a:ea typeface="Monaco" charset="0"/>
                <a:cs typeface="Monaco" charset="0"/>
              </a:rPr>
              <a:t>sample estimates:</a:t>
            </a:r>
          </a:p>
          <a:p>
            <a:r>
              <a:rPr lang="en-US" sz="1400" dirty="0">
                <a:latin typeface="Monaco" charset="0"/>
                <a:ea typeface="Monaco" charset="0"/>
                <a:cs typeface="Monaco" charset="0"/>
              </a:rPr>
              <a:t>probability of success </a:t>
            </a:r>
          </a:p>
          <a:p>
            <a:r>
              <a:rPr lang="en-US" sz="1400" dirty="0">
                <a:latin typeface="Monaco" charset="0"/>
                <a:ea typeface="Monaco" charset="0"/>
                <a:cs typeface="Monaco" charset="0"/>
              </a:rPr>
              <a:t>                   0.4 </a:t>
            </a:r>
          </a:p>
          <a:p>
            <a:endParaRPr lang="en-US" sz="1400" dirty="0">
              <a:latin typeface="Monaco" charset="0"/>
              <a:ea typeface="Monaco" charset="0"/>
              <a:cs typeface="Monaco" charset="0"/>
            </a:endParaRPr>
          </a:p>
        </p:txBody>
      </p:sp>
      <p:sp>
        <p:nvSpPr>
          <p:cNvPr id="5" name="TextBox 4"/>
          <p:cNvSpPr txBox="1"/>
          <p:nvPr/>
        </p:nvSpPr>
        <p:spPr>
          <a:xfrm>
            <a:off x="1264024" y="5166234"/>
            <a:ext cx="9695329" cy="1015663"/>
          </a:xfrm>
          <a:prstGeom prst="rect">
            <a:avLst/>
          </a:prstGeom>
          <a:noFill/>
        </p:spPr>
        <p:txBody>
          <a:bodyPr wrap="square" rtlCol="0">
            <a:spAutoFit/>
          </a:bodyPr>
          <a:lstStyle/>
          <a:p>
            <a:r>
              <a:rPr lang="en-US" sz="2000" dirty="0" smtClean="0">
                <a:solidFill>
                  <a:srgbClr val="C00000"/>
                </a:solidFill>
              </a:rPr>
              <a:t>With P-value of 9.9e-7, we </a:t>
            </a:r>
            <a:r>
              <a:rPr lang="en-US" sz="2000" b="1" dirty="0" smtClean="0">
                <a:solidFill>
                  <a:srgbClr val="C00000"/>
                </a:solidFill>
              </a:rPr>
              <a:t>reject</a:t>
            </a:r>
            <a:r>
              <a:rPr lang="en-US" sz="2000" dirty="0" smtClean="0">
                <a:solidFill>
                  <a:srgbClr val="C00000"/>
                </a:solidFill>
              </a:rPr>
              <a:t> the null hypothesis and we </a:t>
            </a:r>
            <a:r>
              <a:rPr lang="en-US" sz="2000" b="1" dirty="0" smtClean="0">
                <a:solidFill>
                  <a:srgbClr val="C00000"/>
                </a:solidFill>
              </a:rPr>
              <a:t>have evidence that spermatogenesis genes are more frequent </a:t>
            </a:r>
            <a:r>
              <a:rPr lang="en-US" sz="2000" dirty="0" smtClean="0">
                <a:solidFill>
                  <a:srgbClr val="C00000"/>
                </a:solidFill>
              </a:rPr>
              <a:t>on the X chromosome, with an estimated probability of p=0.4. Our 95% CI is [0.21, 0.61].</a:t>
            </a:r>
            <a:endParaRPr lang="en-US" sz="2000" dirty="0">
              <a:solidFill>
                <a:srgbClr val="C00000"/>
              </a:solidFill>
            </a:endParaRPr>
          </a:p>
        </p:txBody>
      </p:sp>
    </p:spTree>
    <p:extLst>
      <p:ext uri="{BB962C8B-B14F-4D97-AF65-F5344CB8AC3E}">
        <p14:creationId xmlns:p14="http://schemas.microsoft.com/office/powerpoint/2010/main" val="1436466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we do not have binary outcomes?</a:t>
            </a:r>
            <a:endParaRPr lang="en-US" dirty="0"/>
          </a:p>
        </p:txBody>
      </p:sp>
      <p:sp>
        <p:nvSpPr>
          <p:cNvPr id="3" name="Content Placeholder 2"/>
          <p:cNvSpPr>
            <a:spLocks noGrp="1"/>
          </p:cNvSpPr>
          <p:nvPr>
            <p:ph idx="1"/>
          </p:nvPr>
        </p:nvSpPr>
        <p:spPr/>
        <p:txBody>
          <a:bodyPr/>
          <a:lstStyle/>
          <a:p>
            <a:r>
              <a:rPr lang="en-US" b="1" dirty="0" smtClean="0"/>
              <a:t>Goodness-of-fit tests </a:t>
            </a:r>
            <a:r>
              <a:rPr lang="en-US" dirty="0" smtClean="0"/>
              <a:t>ask if observed proportions are equal to a null proportion</a:t>
            </a:r>
          </a:p>
          <a:p>
            <a:pPr lvl="1"/>
            <a:r>
              <a:rPr lang="en-US" dirty="0" smtClean="0"/>
              <a:t>If my counts are distributed 35:40:38, do they comply with a null 1:1:1?</a:t>
            </a:r>
          </a:p>
          <a:p>
            <a:pPr lvl="1"/>
            <a:endParaRPr lang="en-US" dirty="0"/>
          </a:p>
          <a:p>
            <a:r>
              <a:rPr lang="en-US" dirty="0" smtClean="0"/>
              <a:t>Chi-squared</a:t>
            </a:r>
          </a:p>
          <a:p>
            <a:r>
              <a:rPr lang="en-US" dirty="0" smtClean="0"/>
              <a:t>G-test</a:t>
            </a:r>
          </a:p>
        </p:txBody>
      </p:sp>
    </p:spTree>
    <p:extLst>
      <p:ext uri="{BB962C8B-B14F-4D97-AF65-F5344CB8AC3E}">
        <p14:creationId xmlns:p14="http://schemas.microsoft.com/office/powerpoint/2010/main" val="1022613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variable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599420" cy="4023360"/>
              </a:xfrm>
            </p:spPr>
            <p:txBody>
              <a:bodyPr>
                <a:normAutofit fontScale="85000" lnSpcReduction="20000"/>
              </a:bodyPr>
              <a:lstStyle/>
              <a:p>
                <a:pPr>
                  <a:lnSpc>
                    <a:spcPct val="120000"/>
                  </a:lnSpc>
                </a:pPr>
                <a:r>
                  <a:rPr lang="en-US" sz="3500" dirty="0" smtClean="0"/>
                  <a:t>Random processes produce numerical outcomes:</a:t>
                </a:r>
              </a:p>
              <a:p>
                <a:pPr lvl="1">
                  <a:lnSpc>
                    <a:spcPct val="120000"/>
                  </a:lnSpc>
                </a:pPr>
                <a:r>
                  <a:rPr lang="en-US" sz="2600" dirty="0" smtClean="0"/>
                  <a:t>Number of tails in 50 coin flips</a:t>
                </a:r>
              </a:p>
              <a:p>
                <a:pPr lvl="1">
                  <a:lnSpc>
                    <a:spcPct val="120000"/>
                  </a:lnSpc>
                </a:pPr>
                <a:r>
                  <a:rPr lang="en-US" sz="2600" dirty="0" smtClean="0"/>
                  <a:t>The sum of everyone's heights</a:t>
                </a:r>
                <a:endParaRPr lang="en-US" b="1" dirty="0" smtClean="0"/>
              </a:p>
              <a:p>
                <a:pPr>
                  <a:lnSpc>
                    <a:spcPct val="120000"/>
                  </a:lnSpc>
                </a:pPr>
                <a:r>
                  <a:rPr lang="en-US" b="1" dirty="0" smtClean="0"/>
                  <a:t>Definition: </a:t>
                </a:r>
                <a:r>
                  <a:rPr lang="en-US" dirty="0" smtClean="0"/>
                  <a:t>a random variable is a function that maps outcomes of a random process to a numeric value</a:t>
                </a:r>
              </a:p>
              <a:p>
                <a:pPr lvl="1">
                  <a:lnSpc>
                    <a:spcPct val="120000"/>
                  </a:lnSpc>
                </a:pPr>
                <a:r>
                  <a:rPr lang="en-US" sz="2700" i="1" dirty="0" smtClean="0">
                    <a:solidFill>
                      <a:srgbClr val="FF0000"/>
                    </a:solidFill>
                    <a:latin typeface="Lucida Calligraphy" charset="0"/>
                    <a:ea typeface="Lucida Calligraphy" charset="0"/>
                    <a:cs typeface="Lucida Calligraphy" charset="0"/>
                  </a:rPr>
                  <a:t>X </a:t>
                </a:r>
                <a:r>
                  <a:rPr lang="en-US" sz="2700" i="1" dirty="0" smtClean="0">
                    <a:latin typeface="Cambria Math" charset="0"/>
                  </a:rPr>
                  <a:t> </a:t>
                </a:r>
                <a:r>
                  <a:rPr lang="en-US" sz="2700" dirty="0" smtClean="0"/>
                  <a:t>is a function (rule) that assign a number </a:t>
                </a:r>
                <a:r>
                  <a:rPr lang="en-US" sz="2700" dirty="0" smtClean="0">
                    <a:solidFill>
                      <a:srgbClr val="FF0000"/>
                    </a:solidFill>
                    <a:latin typeface="Lucida Calligraphy" charset="0"/>
                    <a:ea typeface="Lucida Calligraphy" charset="0"/>
                    <a:cs typeface="Lucida Calligraphy" charset="0"/>
                  </a:rPr>
                  <a:t>X(s)</a:t>
                </a:r>
                <a:r>
                  <a:rPr lang="en-US" sz="2700" dirty="0" smtClean="0"/>
                  <a:t> to each outcome </a:t>
                </a:r>
                <a:r>
                  <a:rPr lang="en-US" sz="2700" dirty="0" smtClean="0">
                    <a:solidFill>
                      <a:srgbClr val="FF0000"/>
                    </a:solidFill>
                    <a:latin typeface="Lucida Calligraphy" charset="0"/>
                    <a:ea typeface="Lucida Calligraphy" charset="0"/>
                    <a:cs typeface="Lucida Calligraphy" charset="0"/>
                  </a:rPr>
                  <a:t>s</a:t>
                </a:r>
                <a:r>
                  <a:rPr lang="en-US" sz="2700" dirty="0">
                    <a:solidFill>
                      <a:srgbClr val="FF0000"/>
                    </a:solidFill>
                    <a:ea typeface="Lucida Calligraphy" charset="0"/>
                    <a:cs typeface="Lucida Calligraphy" charset="0"/>
                  </a:rPr>
                  <a:t> </a:t>
                </a:r>
                <a14:m>
                  <m:oMath xmlns:m="http://schemas.openxmlformats.org/officeDocument/2006/math">
                    <m:r>
                      <a:rPr lang="en-US" sz="2700" i="1">
                        <a:solidFill>
                          <a:srgbClr val="FF0000"/>
                        </a:solidFill>
                        <a:latin typeface="Cambria Math" charset="0"/>
                        <a:ea typeface="Lucida Calligraphy" charset="0"/>
                        <a:cs typeface="Lucida Calligraphy" charset="0"/>
                      </a:rPr>
                      <m:t>∈</m:t>
                    </m:r>
                  </m:oMath>
                </a14:m>
                <a:r>
                  <a:rPr lang="en-US" sz="2700" dirty="0" smtClean="0">
                    <a:solidFill>
                      <a:srgbClr val="FF0000"/>
                    </a:solidFill>
                    <a:latin typeface="Lucida Calligraphy" charset="0"/>
                    <a:ea typeface="Lucida Calligraphy" charset="0"/>
                    <a:cs typeface="Lucida Calligraphy" charset="0"/>
                  </a:rPr>
                  <a:t>S</a:t>
                </a:r>
                <a:r>
                  <a:rPr lang="en-US" sz="2700" dirty="0" smtClean="0"/>
                  <a:t> (where </a:t>
                </a:r>
                <a:r>
                  <a:rPr lang="en-US" sz="2700" dirty="0" smtClean="0">
                    <a:solidFill>
                      <a:srgbClr val="FF0000"/>
                    </a:solidFill>
                    <a:latin typeface="Lucida Calligraphy" charset="0"/>
                    <a:ea typeface="Lucida Calligraphy" charset="0"/>
                    <a:cs typeface="Lucida Calligraphy" charset="0"/>
                  </a:rPr>
                  <a:t>s </a:t>
                </a:r>
                <a:r>
                  <a:rPr lang="en-US" sz="2700" dirty="0" smtClean="0"/>
                  <a:t>is an event in sample space</a:t>
                </a:r>
                <a:r>
                  <a:rPr lang="en-US" sz="2700" i="1" dirty="0" smtClean="0">
                    <a:latin typeface="Cambria Math" charset="0"/>
                  </a:rPr>
                  <a:t> </a:t>
                </a:r>
                <a:r>
                  <a:rPr lang="en-US" sz="2700" dirty="0" smtClean="0">
                    <a:solidFill>
                      <a:srgbClr val="FF0000"/>
                    </a:solidFill>
                    <a:latin typeface="Lucida Calligraphy" charset="0"/>
                    <a:ea typeface="Lucida Calligraphy" charset="0"/>
                    <a:cs typeface="Lucida Calligraphy" charset="0"/>
                  </a:rPr>
                  <a:t>S</a:t>
                </a:r>
                <a:r>
                  <a:rPr lang="en-US" sz="2700" i="1" dirty="0" smtClean="0">
                    <a:solidFill>
                      <a:srgbClr val="FF0000"/>
                    </a:solidFill>
                    <a:latin typeface="Cambria Math" charset="0"/>
                  </a:rPr>
                  <a:t> </a:t>
                </a:r>
                <a:r>
                  <a:rPr lang="en-US" sz="2700" dirty="0" smtClean="0">
                    <a:solidFill>
                      <a:schemeClr val="tx1"/>
                    </a:solidFill>
                  </a:rPr>
                  <a:t>)</a:t>
                </a:r>
                <a:endParaRPr lang="en-US" dirty="0" smtClean="0">
                  <a:solidFill>
                    <a:schemeClr val="tx1"/>
                  </a:solidFill>
                </a:endParaRPr>
              </a:p>
              <a:p>
                <a:pPr lvl="1">
                  <a:lnSpc>
                    <a:spcPct val="120000"/>
                  </a:lnSpc>
                </a:pPr>
                <a:r>
                  <a:rPr lang="en-US" dirty="0" err="1" smtClean="0"/>
                  <a:t>r.v.'s</a:t>
                </a:r>
                <a:r>
                  <a:rPr lang="en-US" dirty="0" smtClean="0"/>
                  <a:t> are technically neither random nor variables</a:t>
                </a:r>
                <a:r>
                  <a:rPr lang="mr-IN" dirty="0" smtClean="0"/>
                  <a:t>…</a:t>
                </a:r>
                <a:endParaRPr lang="en-US" dirty="0" smtClean="0"/>
              </a:p>
              <a:p>
                <a:pPr lvl="1">
                  <a:lnSpc>
                    <a:spcPct val="120000"/>
                  </a:lnSpc>
                </a:pPr>
                <a:r>
                  <a:rPr lang="en-US" dirty="0" smtClean="0"/>
                  <a:t>But, you can think of them roughly numerical outcomes of random processes</a:t>
                </a:r>
                <a:endParaRPr lang="en-US" dirty="0"/>
              </a:p>
              <a:p>
                <a:pPr>
                  <a:lnSpc>
                    <a:spcPct val="120000"/>
                  </a:lnSpc>
                </a:pPr>
                <a:endParaRPr lang="en-US" dirty="0" smtClean="0"/>
              </a:p>
              <a:p>
                <a:pPr>
                  <a:lnSpc>
                    <a:spcPct val="120000"/>
                  </a:lnSpc>
                </a:pPr>
                <a:endParaRPr lang="en-US" dirty="0"/>
              </a:p>
              <a:p>
                <a:pPr lvl="1">
                  <a:lnSpc>
                    <a:spcPct val="12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599420" cy="4023360"/>
              </a:xfrm>
              <a:blipFill rotWithShape="0">
                <a:blip r:embed="rId3"/>
                <a:stretch>
                  <a:fillRect l="-1323" t="-1818" r="-1898"/>
                </a:stretch>
              </a:blipFill>
            </p:spPr>
            <p:txBody>
              <a:bodyPr/>
              <a:lstStyle/>
              <a:p>
                <a:r>
                  <a:rPr lang="en-US">
                    <a:noFill/>
                  </a:rPr>
                  <a:t> </a:t>
                </a:r>
              </a:p>
            </p:txBody>
          </p:sp>
        </mc:Fallback>
      </mc:AlternateContent>
    </p:spTree>
    <p:extLst>
      <p:ext uri="{BB962C8B-B14F-4D97-AF65-F5344CB8AC3E}">
        <p14:creationId xmlns:p14="http://schemas.microsoft.com/office/powerpoint/2010/main" val="106864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vs continuous RV</a:t>
            </a:r>
            <a:endParaRPr lang="en-US" dirty="0"/>
          </a:p>
        </p:txBody>
      </p:sp>
      <p:sp>
        <p:nvSpPr>
          <p:cNvPr id="3" name="Content Placeholder 2"/>
          <p:cNvSpPr>
            <a:spLocks noGrp="1"/>
          </p:cNvSpPr>
          <p:nvPr>
            <p:ph idx="1"/>
          </p:nvPr>
        </p:nvSpPr>
        <p:spPr/>
        <p:txBody>
          <a:bodyPr/>
          <a:lstStyle/>
          <a:p>
            <a:r>
              <a:rPr lang="en-US" b="1" dirty="0" smtClean="0"/>
              <a:t>Discrete</a:t>
            </a:r>
            <a:r>
              <a:rPr lang="en-US" dirty="0" smtClean="0"/>
              <a:t> random variables can take on (map to) a finite number of values</a:t>
            </a:r>
          </a:p>
          <a:p>
            <a:endParaRPr lang="en-US" b="1" dirty="0" smtClean="0"/>
          </a:p>
          <a:p>
            <a:r>
              <a:rPr lang="en-US" b="1" dirty="0" smtClean="0"/>
              <a:t>Continuous </a:t>
            </a:r>
            <a:r>
              <a:rPr lang="en-US" dirty="0" smtClean="0"/>
              <a:t>random </a:t>
            </a:r>
            <a:r>
              <a:rPr lang="en-US" dirty="0"/>
              <a:t>variables can take on (map to) </a:t>
            </a:r>
            <a:r>
              <a:rPr lang="en-US" dirty="0" smtClean="0"/>
              <a:t>innumerable/infinite </a:t>
            </a:r>
            <a:r>
              <a:rPr lang="en-US" dirty="0"/>
              <a:t>values</a:t>
            </a:r>
          </a:p>
          <a:p>
            <a:endParaRPr lang="en-US" b="1" dirty="0"/>
          </a:p>
          <a:p>
            <a:endParaRPr lang="en-US" b="1" dirty="0"/>
          </a:p>
        </p:txBody>
      </p:sp>
    </p:spTree>
    <p:extLst>
      <p:ext uri="{BB962C8B-B14F-4D97-AF65-F5344CB8AC3E}">
        <p14:creationId xmlns:p14="http://schemas.microsoft.com/office/powerpoint/2010/main" val="1814305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frameworks</a:t>
            </a:r>
            <a:endParaRPr lang="en-US" dirty="0"/>
          </a:p>
        </p:txBody>
      </p:sp>
      <p:sp>
        <p:nvSpPr>
          <p:cNvPr id="3" name="Content Placeholder 2"/>
          <p:cNvSpPr>
            <a:spLocks noGrp="1"/>
          </p:cNvSpPr>
          <p:nvPr>
            <p:ph idx="1"/>
          </p:nvPr>
        </p:nvSpPr>
        <p:spPr/>
        <p:txBody>
          <a:bodyPr>
            <a:normAutofit lnSpcReduction="10000"/>
          </a:bodyPr>
          <a:lstStyle/>
          <a:p>
            <a:r>
              <a:rPr lang="en-US" sz="3000" i="1" dirty="0" smtClean="0"/>
              <a:t>t</a:t>
            </a:r>
            <a:r>
              <a:rPr lang="en-US" sz="3000" dirty="0" smtClean="0"/>
              <a:t>-tests</a:t>
            </a:r>
            <a:r>
              <a:rPr lang="en-US" sz="3000" i="1" dirty="0" smtClean="0"/>
              <a:t> </a:t>
            </a:r>
            <a:r>
              <a:rPr lang="en-US" sz="3000" dirty="0" smtClean="0"/>
              <a:t>compare means for continuous quantitative data</a:t>
            </a:r>
          </a:p>
          <a:p>
            <a:endParaRPr lang="en-US" sz="3000" dirty="0"/>
          </a:p>
          <a:p>
            <a:r>
              <a:rPr lang="en-US" sz="3000" dirty="0" smtClean="0"/>
              <a:t>Today we will learn to analyze discrete count data ("proportions"):</a:t>
            </a:r>
          </a:p>
          <a:p>
            <a:pPr lvl="1"/>
            <a:r>
              <a:rPr lang="en-US" dirty="0" smtClean="0"/>
              <a:t>Binomial test</a:t>
            </a:r>
          </a:p>
          <a:p>
            <a:pPr lvl="1"/>
            <a:r>
              <a:rPr lang="en-US" dirty="0"/>
              <a:t>𝝌</a:t>
            </a:r>
            <a:r>
              <a:rPr lang="en-US" baseline="30000" dirty="0"/>
              <a:t>2</a:t>
            </a:r>
            <a:r>
              <a:rPr lang="en-US" dirty="0"/>
              <a:t> </a:t>
            </a:r>
            <a:r>
              <a:rPr lang="en-US" dirty="0" smtClean="0"/>
              <a:t> goodness-of-fit</a:t>
            </a:r>
          </a:p>
          <a:p>
            <a:pPr lvl="1"/>
            <a:r>
              <a:rPr lang="en-US" dirty="0" smtClean="0"/>
              <a:t>Contingency table analysis</a:t>
            </a:r>
          </a:p>
          <a:p>
            <a:pPr lvl="2"/>
            <a:r>
              <a:rPr lang="en-US" dirty="0"/>
              <a:t>𝝌</a:t>
            </a:r>
            <a:r>
              <a:rPr lang="en-US" baseline="30000" dirty="0" smtClean="0"/>
              <a:t>2</a:t>
            </a:r>
            <a:r>
              <a:rPr lang="en-US" dirty="0" smtClean="0"/>
              <a:t> association/homogeneity and Fisher exact test</a:t>
            </a:r>
          </a:p>
          <a:p>
            <a:pPr lvl="2"/>
            <a:r>
              <a:rPr lang="en-US" dirty="0" smtClean="0"/>
              <a:t>Odds ratios</a:t>
            </a:r>
          </a:p>
          <a:p>
            <a:pPr lvl="2"/>
            <a:endParaRPr lang="en-US" dirty="0" smtClean="0"/>
          </a:p>
        </p:txBody>
      </p:sp>
    </p:spTree>
    <p:extLst>
      <p:ext uri="{BB962C8B-B14F-4D97-AF65-F5344CB8AC3E}">
        <p14:creationId xmlns:p14="http://schemas.microsoft.com/office/powerpoint/2010/main" val="1879415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discrete random variables</a:t>
            </a:r>
            <a:endParaRPr lang="en-US" dirty="0"/>
          </a:p>
        </p:txBody>
      </p:sp>
      <p:sp>
        <p:nvSpPr>
          <p:cNvPr id="3" name="Content Placeholder 2"/>
          <p:cNvSpPr>
            <a:spLocks noGrp="1"/>
          </p:cNvSpPr>
          <p:nvPr>
            <p:ph idx="1"/>
          </p:nvPr>
        </p:nvSpPr>
        <p:spPr/>
        <p:txBody>
          <a:bodyPr/>
          <a:lstStyle/>
          <a:p>
            <a:r>
              <a:rPr lang="en-US" b="1" dirty="0" smtClean="0"/>
              <a:t>Probability mass function </a:t>
            </a:r>
            <a:r>
              <a:rPr lang="en-US" dirty="0" smtClean="0"/>
              <a:t>(PMF)</a:t>
            </a:r>
          </a:p>
          <a:p>
            <a:pPr lvl="1"/>
            <a:r>
              <a:rPr lang="en-US" dirty="0" smtClean="0"/>
              <a:t>Describes the values </a:t>
            </a:r>
            <a:r>
              <a:rPr lang="en-US" dirty="0"/>
              <a:t>taken by a discrete </a:t>
            </a:r>
            <a:r>
              <a:rPr lang="en-US" dirty="0" err="1" smtClean="0"/>
              <a:t>r.v</a:t>
            </a:r>
            <a:r>
              <a:rPr lang="en-US" dirty="0" smtClean="0"/>
              <a:t>. </a:t>
            </a:r>
            <a:r>
              <a:rPr lang="en-US" i="1" dirty="0" smtClean="0">
                <a:latin typeface="Lucida Calligraphy" charset="0"/>
                <a:ea typeface="Lucida Calligraphy" charset="0"/>
                <a:cs typeface="Lucida Calligraphy" charset="0"/>
              </a:rPr>
              <a:t>X</a:t>
            </a:r>
            <a:r>
              <a:rPr lang="en-US" dirty="0" smtClean="0">
                <a:solidFill>
                  <a:schemeClr val="tx1"/>
                </a:solidFill>
              </a:rPr>
              <a:t> </a:t>
            </a:r>
            <a:r>
              <a:rPr lang="en-US" dirty="0" smtClean="0"/>
              <a:t>and </a:t>
            </a:r>
            <a:r>
              <a:rPr lang="en-US" dirty="0"/>
              <a:t>its associated probabilities </a:t>
            </a:r>
            <a:endParaRPr lang="en-US" dirty="0" smtClean="0"/>
          </a:p>
          <a:p>
            <a:pPr lvl="1"/>
            <a:r>
              <a:rPr lang="en-US" dirty="0" smtClean="0"/>
              <a:t>Function that assigns, to </a:t>
            </a:r>
            <a:r>
              <a:rPr lang="en-US" dirty="0"/>
              <a:t>any possible value </a:t>
            </a:r>
            <a:r>
              <a:rPr lang="en-US" i="1" dirty="0" smtClean="0">
                <a:latin typeface="Lucida Calligraphy" charset="0"/>
                <a:ea typeface="Lucida Calligraphy" charset="0"/>
                <a:cs typeface="Lucida Calligraphy" charset="0"/>
              </a:rPr>
              <a:t>x</a:t>
            </a:r>
            <a:r>
              <a:rPr lang="en-US" i="1" dirty="0" smtClean="0"/>
              <a:t> </a:t>
            </a:r>
            <a:r>
              <a:rPr lang="en-US" dirty="0"/>
              <a:t>of a discrete </a:t>
            </a:r>
            <a:r>
              <a:rPr lang="en-US" dirty="0" err="1" smtClean="0"/>
              <a:t>r.v</a:t>
            </a:r>
            <a:r>
              <a:rPr lang="en-US" dirty="0" smtClean="0"/>
              <a:t>. </a:t>
            </a:r>
            <a:r>
              <a:rPr lang="en-US" i="1" dirty="0" smtClean="0">
                <a:latin typeface="Lucida Calligraphy" charset="0"/>
                <a:ea typeface="Lucida Calligraphy" charset="0"/>
                <a:cs typeface="Lucida Calligraphy" charset="0"/>
              </a:rPr>
              <a:t>X</a:t>
            </a:r>
            <a:r>
              <a:rPr lang="en-US" i="1" dirty="0" smtClean="0"/>
              <a:t>, </a:t>
            </a:r>
            <a:r>
              <a:rPr lang="en-US" dirty="0" smtClean="0"/>
              <a:t>the </a:t>
            </a:r>
            <a:r>
              <a:rPr lang="en-US" dirty="0"/>
              <a:t>probability </a:t>
            </a:r>
            <a:r>
              <a:rPr lang="en-US" i="1" dirty="0" smtClean="0">
                <a:latin typeface="Lucida Calligraphy" charset="0"/>
                <a:ea typeface="Lucida Calligraphy" charset="0"/>
                <a:cs typeface="Lucida Calligraphy" charset="0"/>
              </a:rPr>
              <a:t>P(X = x)</a:t>
            </a:r>
            <a:r>
              <a:rPr lang="en-US" dirty="0" smtClean="0">
                <a:latin typeface="Lucida Calligraphy" charset="0"/>
                <a:ea typeface="Lucida Calligraphy" charset="0"/>
                <a:cs typeface="Lucida Calligraphy" charset="0"/>
              </a:rPr>
              <a:t> </a:t>
            </a:r>
            <a:endParaRPr lang="en-US" dirty="0">
              <a:latin typeface="Lucida Calligraphy" charset="0"/>
              <a:ea typeface="Lucida Calligraphy" charset="0"/>
              <a:cs typeface="Lucida Calligraphy" charset="0"/>
            </a:endParaRPr>
          </a:p>
          <a:p>
            <a:pPr lvl="1"/>
            <a:endParaRPr lang="en-US" dirty="0"/>
          </a:p>
          <a:p>
            <a:pPr lvl="1"/>
            <a:endParaRPr lang="en-US" dirty="0" smtClean="0"/>
          </a:p>
          <a:p>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870" y="3860800"/>
            <a:ext cx="4143889" cy="2446868"/>
          </a:xfrm>
          <a:prstGeom prst="rect">
            <a:avLst/>
          </a:prstGeom>
        </p:spPr>
      </p:pic>
      <p:sp>
        <p:nvSpPr>
          <p:cNvPr id="5" name="TextBox 4"/>
          <p:cNvSpPr txBox="1"/>
          <p:nvPr/>
        </p:nvSpPr>
        <p:spPr>
          <a:xfrm>
            <a:off x="5491480" y="3587978"/>
            <a:ext cx="2692400" cy="381000"/>
          </a:xfrm>
          <a:prstGeom prst="rect">
            <a:avLst/>
          </a:prstGeom>
          <a:noFill/>
        </p:spPr>
        <p:txBody>
          <a:bodyPr wrap="square" rtlCol="0">
            <a:spAutoFit/>
          </a:bodyPr>
          <a:lstStyle/>
          <a:p>
            <a:r>
              <a:rPr lang="en-US" b="1" dirty="0" smtClean="0">
                <a:solidFill>
                  <a:schemeClr val="accent1"/>
                </a:solidFill>
              </a:rPr>
              <a:t>PMF for rolling a fair die</a:t>
            </a:r>
            <a:endParaRPr lang="en-US" b="1" dirty="0">
              <a:solidFill>
                <a:schemeClr val="accent1"/>
              </a:solidFill>
            </a:endParaRPr>
          </a:p>
        </p:txBody>
      </p:sp>
      <p:sp>
        <p:nvSpPr>
          <p:cNvPr id="7" name="Rectangle 6"/>
          <p:cNvSpPr/>
          <p:nvPr/>
        </p:nvSpPr>
        <p:spPr>
          <a:xfrm>
            <a:off x="5181600" y="5869094"/>
            <a:ext cx="309880" cy="3285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867422" y="3995224"/>
            <a:ext cx="715107"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59532" y="3857414"/>
            <a:ext cx="1224643" cy="646331"/>
          </a:xfrm>
          <a:prstGeom prst="rect">
            <a:avLst/>
          </a:prstGeom>
          <a:noFill/>
        </p:spPr>
        <p:txBody>
          <a:bodyPr wrap="square" rtlCol="0">
            <a:spAutoFit/>
          </a:bodyPr>
          <a:lstStyle/>
          <a:p>
            <a:pPr marL="0" lvl="1"/>
            <a:r>
              <a:rPr lang="en-US" b="1" i="1" dirty="0">
                <a:solidFill>
                  <a:srgbClr val="C00000"/>
                </a:solidFill>
                <a:latin typeface="Lucida Calligraphy" charset="0"/>
                <a:ea typeface="Lucida Calligraphy" charset="0"/>
                <a:cs typeface="Lucida Calligraphy" charset="0"/>
              </a:rPr>
              <a:t>P(X = x)</a:t>
            </a:r>
            <a:r>
              <a:rPr lang="en-US" b="1" dirty="0">
                <a:solidFill>
                  <a:srgbClr val="C00000"/>
                </a:solidFill>
                <a:latin typeface="Lucida Calligraphy" charset="0"/>
                <a:ea typeface="Lucida Calligraphy" charset="0"/>
                <a:cs typeface="Lucida Calligraphy" charset="0"/>
              </a:rPr>
              <a:t> </a:t>
            </a:r>
          </a:p>
          <a:p>
            <a:endParaRPr lang="en-US" dirty="0"/>
          </a:p>
        </p:txBody>
      </p:sp>
      <p:sp>
        <p:nvSpPr>
          <p:cNvPr id="15" name="TextBox 14"/>
          <p:cNvSpPr txBox="1"/>
          <p:nvPr/>
        </p:nvSpPr>
        <p:spPr>
          <a:xfrm>
            <a:off x="4807383" y="6003518"/>
            <a:ext cx="436762" cy="646331"/>
          </a:xfrm>
          <a:prstGeom prst="rect">
            <a:avLst/>
          </a:prstGeom>
          <a:noFill/>
        </p:spPr>
        <p:txBody>
          <a:bodyPr wrap="square" rtlCol="0">
            <a:spAutoFit/>
          </a:bodyPr>
          <a:lstStyle/>
          <a:p>
            <a:pPr marL="0" lvl="1"/>
            <a:r>
              <a:rPr lang="en-US" b="1" i="1" smtClean="0">
                <a:solidFill>
                  <a:srgbClr val="C00000"/>
                </a:solidFill>
                <a:latin typeface="Lucida Calligraphy" charset="0"/>
                <a:ea typeface="Lucida Calligraphy" charset="0"/>
                <a:cs typeface="Lucida Calligraphy" charset="0"/>
              </a:rPr>
              <a:t>x</a:t>
            </a:r>
            <a:r>
              <a:rPr lang="en-US" b="1" smtClean="0">
                <a:solidFill>
                  <a:srgbClr val="C00000"/>
                </a:solidFill>
                <a:latin typeface="Lucida Calligraphy" charset="0"/>
                <a:ea typeface="Lucida Calligraphy" charset="0"/>
                <a:cs typeface="Lucida Calligraphy" charset="0"/>
              </a:rPr>
              <a:t> </a:t>
            </a:r>
            <a:endParaRPr lang="en-US" b="1" dirty="0">
              <a:solidFill>
                <a:srgbClr val="C00000"/>
              </a:solidFill>
              <a:latin typeface="Lucida Calligraphy" charset="0"/>
              <a:ea typeface="Lucida Calligraphy" charset="0"/>
              <a:cs typeface="Lucida Calligraphy" charset="0"/>
            </a:endParaRPr>
          </a:p>
          <a:p>
            <a:endParaRPr lang="en-US" dirty="0"/>
          </a:p>
        </p:txBody>
      </p:sp>
    </p:spTree>
    <p:extLst>
      <p:ext uri="{BB962C8B-B14F-4D97-AF65-F5344CB8AC3E}">
        <p14:creationId xmlns:p14="http://schemas.microsoft.com/office/powerpoint/2010/main" val="12427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PMF properties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b="0" i="1" smtClean="0">
                        <a:latin typeface="Cambria Math" charset="0"/>
                      </a:rPr>
                      <m:t>0 </m:t>
                    </m:r>
                    <m:r>
                      <a:rPr lang="en-US" b="0" i="1" smtClean="0">
                        <a:latin typeface="Cambria Math" charset="0"/>
                        <a:ea typeface="Cambria Math" charset="0"/>
                        <a:cs typeface="Cambria Math" charset="0"/>
                      </a:rPr>
                      <m:t>≤</m:t>
                    </m:r>
                    <m:r>
                      <a:rPr lang="en-US" b="0" i="1" smtClean="0">
                        <a:latin typeface="Cambria Math" charset="0"/>
                      </a:rPr>
                      <m:t>𝑃</m:t>
                    </m:r>
                    <m:d>
                      <m:dPr>
                        <m:ctrlPr>
                          <a:rPr lang="en-US" b="0" i="1" smtClean="0">
                            <a:latin typeface="Cambria Math" charset="0"/>
                          </a:rPr>
                        </m:ctrlPr>
                      </m:dPr>
                      <m:e>
                        <m:r>
                          <a:rPr lang="en-US" b="0" i="1" smtClean="0">
                            <a:latin typeface="Cambria Math" charset="0"/>
                          </a:rPr>
                          <m:t>𝑋</m:t>
                        </m:r>
                        <m:r>
                          <a:rPr lang="en-US" b="0" i="1" smtClean="0">
                            <a:latin typeface="Cambria Math" charset="0"/>
                          </a:rPr>
                          <m:t>=</m:t>
                        </m:r>
                        <m:r>
                          <a:rPr lang="en-US" b="0" i="1" smtClean="0">
                            <a:latin typeface="Cambria Math" charset="0"/>
                          </a:rPr>
                          <m:t>𝑥</m:t>
                        </m:r>
                      </m:e>
                    </m:d>
                    <m:r>
                      <a:rPr lang="en-US" b="0" i="1" smtClean="0">
                        <a:latin typeface="Cambria Math" charset="0"/>
                        <a:ea typeface="Cambria Math" charset="0"/>
                        <a:cs typeface="Cambria Math" charset="0"/>
                      </a:rPr>
                      <m:t>≤1</m:t>
                    </m:r>
                  </m:oMath>
                </a14:m>
                <a:endParaRPr lang="en-US" b="0" dirty="0" smtClean="0">
                  <a:ea typeface="Cambria Math" charset="0"/>
                  <a:cs typeface="Cambria Math" charset="0"/>
                </a:endParaRPr>
              </a:p>
              <a:p>
                <a:endParaRPr lang="en-US" b="0" dirty="0" smtClean="0">
                  <a:ea typeface="Cambria Math" charset="0"/>
                  <a:cs typeface="Cambria Math" charset="0"/>
                </a:endParaRPr>
              </a:p>
              <a:p>
                <a14:m>
                  <m:oMath xmlns:m="http://schemas.openxmlformats.org/officeDocument/2006/math">
                    <m:nary>
                      <m:naryPr>
                        <m:chr m:val="∑"/>
                        <m:subHide m:val="on"/>
                        <m:supHide m:val="on"/>
                        <m:ctrlPr>
                          <a:rPr lang="en-US" b="0" i="1" smtClean="0">
                            <a:latin typeface="Cambria Math" charset="0"/>
                            <a:ea typeface="Cambria Math" charset="0"/>
                            <a:cs typeface="Cambria Math" charset="0"/>
                          </a:rPr>
                        </m:ctrlPr>
                      </m:naryPr>
                      <m:sub/>
                      <m:sup/>
                      <m:e>
                        <m:r>
                          <a:rPr lang="en-US" i="1">
                            <a:latin typeface="Cambria Math" charset="0"/>
                            <a:ea typeface="Cambria Math" charset="0"/>
                            <a:cs typeface="Cambria Math" charset="0"/>
                          </a:rPr>
                          <m:t>𝑃</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𝑥</m:t>
                            </m:r>
                          </m:e>
                        </m:d>
                        <m:r>
                          <m:rPr>
                            <m:nor/>
                          </m:rPr>
                          <a:rPr lang="en-US" dirty="0">
                            <a:ea typeface="Cambria Math" charset="0"/>
                            <a:cs typeface="Cambria Math" charset="0"/>
                          </a:rPr>
                          <m:t> </m:t>
                        </m:r>
                        <m:r>
                          <a:rPr lang="en-US" b="0" i="1" dirty="0" smtClean="0">
                            <a:latin typeface="Cambria Math" charset="0"/>
                            <a:ea typeface="Cambria Math" charset="0"/>
                            <a:cs typeface="Cambria Math" charset="0"/>
                          </a:rPr>
                          <m:t>=1</m:t>
                        </m:r>
                      </m:e>
                    </m:nary>
                  </m:oMath>
                </a14:m>
                <a:endParaRPr lang="en-US" b="0" dirty="0" smtClean="0">
                  <a:ea typeface="Cambria Math" charset="0"/>
                  <a:cs typeface="Cambria Math" charset="0"/>
                </a:endParaRPr>
              </a:p>
              <a:p>
                <a:endParaRPr lang="en-US" dirty="0" smtClean="0"/>
              </a:p>
              <a:p>
                <a:r>
                  <a:rPr lang="en-US" dirty="0" smtClean="0"/>
                  <a:t>PMF is simply a fancier term for a discrete probability distribution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a:stretch>
              </a:blipFill>
            </p:spPr>
            <p:txBody>
              <a:bodyPr/>
              <a:lstStyle/>
              <a:p>
                <a:r>
                  <a:rPr lang="en-US">
                    <a:noFill/>
                  </a:rPr>
                  <a:t> </a:t>
                </a:r>
              </a:p>
            </p:txBody>
          </p:sp>
        </mc:Fallback>
      </mc:AlternateContent>
    </p:spTree>
    <p:extLst>
      <p:ext uri="{BB962C8B-B14F-4D97-AF65-F5344CB8AC3E}">
        <p14:creationId xmlns:p14="http://schemas.microsoft.com/office/powerpoint/2010/main" val="13074892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Expressing discrete random variables</a:t>
            </a:r>
          </a:p>
        </p:txBody>
      </p:sp>
      <p:sp>
        <p:nvSpPr>
          <p:cNvPr id="3" name="Content Placeholder 2"/>
          <p:cNvSpPr>
            <a:spLocks noGrp="1"/>
          </p:cNvSpPr>
          <p:nvPr>
            <p:ph idx="1"/>
          </p:nvPr>
        </p:nvSpPr>
        <p:spPr>
          <a:xfrm>
            <a:off x="1097280" y="1845734"/>
            <a:ext cx="10495452" cy="4023360"/>
          </a:xfrm>
        </p:spPr>
        <p:txBody>
          <a:bodyPr/>
          <a:lstStyle/>
          <a:p>
            <a:r>
              <a:rPr lang="en-US" b="1" dirty="0" smtClean="0"/>
              <a:t>Cumulative distribution </a:t>
            </a:r>
            <a:r>
              <a:rPr lang="en-US" b="1" dirty="0"/>
              <a:t>function </a:t>
            </a:r>
            <a:r>
              <a:rPr lang="en-US" dirty="0" smtClean="0"/>
              <a:t>(CDF)</a:t>
            </a:r>
          </a:p>
          <a:p>
            <a:pPr lvl="1"/>
            <a:r>
              <a:rPr lang="en-US" dirty="0" smtClean="0"/>
              <a:t>Function defined, for a specific value </a:t>
            </a:r>
            <a:r>
              <a:rPr lang="en-US" i="1" dirty="0" smtClean="0">
                <a:latin typeface="Lucida Calligraphy" charset="0"/>
                <a:ea typeface="Lucida Calligraphy" charset="0"/>
                <a:cs typeface="Lucida Calligraphy" charset="0"/>
              </a:rPr>
              <a:t>x</a:t>
            </a:r>
            <a:r>
              <a:rPr lang="en-US" i="1" dirty="0" smtClean="0"/>
              <a:t> </a:t>
            </a:r>
            <a:r>
              <a:rPr lang="en-US" dirty="0"/>
              <a:t>of a discrete </a:t>
            </a:r>
            <a:r>
              <a:rPr lang="en-US" dirty="0" err="1"/>
              <a:t>r.v</a:t>
            </a:r>
            <a:r>
              <a:rPr lang="en-US" dirty="0"/>
              <a:t>. </a:t>
            </a:r>
            <a:r>
              <a:rPr lang="en-US" i="1" dirty="0">
                <a:latin typeface="Lucida Calligraphy" charset="0"/>
                <a:ea typeface="Lucida Calligraphy" charset="0"/>
                <a:cs typeface="Lucida Calligraphy" charset="0"/>
              </a:rPr>
              <a:t>X</a:t>
            </a:r>
            <a:r>
              <a:rPr lang="en-US" i="1" dirty="0"/>
              <a:t>, </a:t>
            </a:r>
            <a:r>
              <a:rPr lang="en-US" dirty="0" smtClean="0"/>
              <a:t>as </a:t>
            </a:r>
            <a:r>
              <a:rPr lang="en-US" dirty="0" smtClean="0">
                <a:latin typeface="Lucida Calligraphy" charset="0"/>
                <a:ea typeface="Lucida Calligraphy" charset="0"/>
                <a:cs typeface="Lucida Calligraphy" charset="0"/>
              </a:rPr>
              <a:t>F(x) = </a:t>
            </a:r>
            <a:r>
              <a:rPr lang="en-US" i="1" dirty="0" smtClean="0">
                <a:latin typeface="Lucida Calligraphy" charset="0"/>
                <a:ea typeface="Lucida Calligraphy" charset="0"/>
                <a:cs typeface="Lucida Calligraphy" charset="0"/>
              </a:rPr>
              <a:t>P(X ≤ </a:t>
            </a:r>
            <a:r>
              <a:rPr lang="en-US" i="1" dirty="0">
                <a:latin typeface="Lucida Calligraphy" charset="0"/>
                <a:ea typeface="Lucida Calligraphy" charset="0"/>
                <a:cs typeface="Lucida Calligraphy" charset="0"/>
              </a:rPr>
              <a:t>x)</a:t>
            </a:r>
            <a:r>
              <a:rPr lang="en-US" dirty="0">
                <a:latin typeface="Lucida Calligraphy" charset="0"/>
                <a:ea typeface="Lucida Calligraphy" charset="0"/>
                <a:cs typeface="Lucida Calligraphy" charset="0"/>
              </a:rPr>
              <a:t> </a:t>
            </a:r>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780" y="3193749"/>
            <a:ext cx="4153486" cy="3227307"/>
          </a:xfrm>
          <a:prstGeom prst="rect">
            <a:avLst/>
          </a:prstGeom>
        </p:spPr>
      </p:pic>
      <p:sp>
        <p:nvSpPr>
          <p:cNvPr id="6" name="TextBox 5"/>
          <p:cNvSpPr txBox="1"/>
          <p:nvPr/>
        </p:nvSpPr>
        <p:spPr>
          <a:xfrm>
            <a:off x="5540465" y="3003249"/>
            <a:ext cx="2692400" cy="381000"/>
          </a:xfrm>
          <a:prstGeom prst="rect">
            <a:avLst/>
          </a:prstGeom>
          <a:noFill/>
        </p:spPr>
        <p:txBody>
          <a:bodyPr wrap="square" rtlCol="0">
            <a:spAutoFit/>
          </a:bodyPr>
          <a:lstStyle/>
          <a:p>
            <a:r>
              <a:rPr lang="en-US" b="1" smtClean="0">
                <a:solidFill>
                  <a:schemeClr val="accent1"/>
                </a:solidFill>
              </a:rPr>
              <a:t>CDF for </a:t>
            </a:r>
            <a:r>
              <a:rPr lang="en-US" b="1" dirty="0" smtClean="0">
                <a:solidFill>
                  <a:schemeClr val="accent1"/>
                </a:solidFill>
              </a:rPr>
              <a:t>rolling a fair die</a:t>
            </a:r>
            <a:endParaRPr lang="en-US" b="1" dirty="0">
              <a:solidFill>
                <a:schemeClr val="accent1"/>
              </a:solidFill>
            </a:endParaRPr>
          </a:p>
        </p:txBody>
      </p:sp>
      <p:cxnSp>
        <p:nvCxnSpPr>
          <p:cNvPr id="7" name="Straight Arrow Connector 6"/>
          <p:cNvCxnSpPr/>
          <p:nvPr/>
        </p:nvCxnSpPr>
        <p:spPr>
          <a:xfrm flipH="1">
            <a:off x="4024288" y="5477284"/>
            <a:ext cx="1148674" cy="44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363127" y="4223878"/>
            <a:ext cx="2720878" cy="46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35582" y="5270158"/>
            <a:ext cx="1224643" cy="677108"/>
          </a:xfrm>
          <a:prstGeom prst="rect">
            <a:avLst/>
          </a:prstGeom>
          <a:noFill/>
        </p:spPr>
        <p:txBody>
          <a:bodyPr wrap="square" rtlCol="0">
            <a:spAutoFit/>
          </a:bodyPr>
          <a:lstStyle/>
          <a:p>
            <a:pPr marL="0" lvl="1"/>
            <a:r>
              <a:rPr lang="en-US" b="1" i="1" dirty="0">
                <a:solidFill>
                  <a:srgbClr val="C00000"/>
                </a:solidFill>
                <a:latin typeface="Lucida Calligraphy" charset="0"/>
                <a:ea typeface="Lucida Calligraphy" charset="0"/>
                <a:cs typeface="Lucida Calligraphy" charset="0"/>
              </a:rPr>
              <a:t>P(X </a:t>
            </a:r>
            <a:r>
              <a:rPr lang="en-US" b="1" i="1" dirty="0" smtClean="0">
                <a:solidFill>
                  <a:srgbClr val="C00000"/>
                </a:solidFill>
                <a:latin typeface="Lucida Calligraphy" charset="0"/>
                <a:ea typeface="Lucida Calligraphy" charset="0"/>
                <a:cs typeface="Lucida Calligraphy" charset="0"/>
              </a:rPr>
              <a:t>≤ </a:t>
            </a:r>
            <a:r>
              <a:rPr lang="en-US" sz="2000" i="1" dirty="0" smtClean="0">
                <a:solidFill>
                  <a:srgbClr val="C00000"/>
                </a:solidFill>
                <a:ea typeface="Lucida Calligraphy" charset="0"/>
                <a:cs typeface="Lucida Calligraphy" charset="0"/>
              </a:rPr>
              <a:t>1</a:t>
            </a:r>
            <a:r>
              <a:rPr lang="en-US" b="1" i="1" dirty="0" smtClean="0">
                <a:solidFill>
                  <a:srgbClr val="C00000"/>
                </a:solidFill>
                <a:latin typeface="Lucida Calligraphy" charset="0"/>
                <a:ea typeface="Lucida Calligraphy" charset="0"/>
                <a:cs typeface="Lucida Calligraphy" charset="0"/>
              </a:rPr>
              <a:t>)</a:t>
            </a:r>
            <a:r>
              <a:rPr lang="en-US" b="1" dirty="0" smtClean="0">
                <a:solidFill>
                  <a:srgbClr val="C00000"/>
                </a:solidFill>
                <a:latin typeface="Lucida Calligraphy" charset="0"/>
                <a:ea typeface="Lucida Calligraphy" charset="0"/>
                <a:cs typeface="Lucida Calligraphy" charset="0"/>
              </a:rPr>
              <a:t> </a:t>
            </a:r>
            <a:endParaRPr lang="en-US" b="1" dirty="0">
              <a:solidFill>
                <a:srgbClr val="C00000"/>
              </a:solidFill>
              <a:latin typeface="Lucida Calligraphy" charset="0"/>
              <a:ea typeface="Lucida Calligraphy" charset="0"/>
              <a:cs typeface="Lucida Calligraphy" charset="0"/>
            </a:endParaRPr>
          </a:p>
          <a:p>
            <a:endParaRPr lang="en-US" dirty="0"/>
          </a:p>
        </p:txBody>
      </p:sp>
      <p:sp>
        <p:nvSpPr>
          <p:cNvPr id="14" name="TextBox 13"/>
          <p:cNvSpPr txBox="1"/>
          <p:nvPr/>
        </p:nvSpPr>
        <p:spPr>
          <a:xfrm>
            <a:off x="3313388" y="4041088"/>
            <a:ext cx="1224643" cy="677108"/>
          </a:xfrm>
          <a:prstGeom prst="rect">
            <a:avLst/>
          </a:prstGeom>
          <a:noFill/>
        </p:spPr>
        <p:txBody>
          <a:bodyPr wrap="square" rtlCol="0">
            <a:spAutoFit/>
          </a:bodyPr>
          <a:lstStyle/>
          <a:p>
            <a:pPr marL="0" lvl="1"/>
            <a:r>
              <a:rPr lang="en-US" b="1" i="1" dirty="0">
                <a:solidFill>
                  <a:srgbClr val="C00000"/>
                </a:solidFill>
                <a:latin typeface="Lucida Calligraphy" charset="0"/>
                <a:ea typeface="Lucida Calligraphy" charset="0"/>
                <a:cs typeface="Lucida Calligraphy" charset="0"/>
              </a:rPr>
              <a:t>P(X </a:t>
            </a:r>
            <a:r>
              <a:rPr lang="en-US" b="1" i="1" dirty="0" smtClean="0">
                <a:solidFill>
                  <a:srgbClr val="C00000"/>
                </a:solidFill>
                <a:latin typeface="Lucida Calligraphy" charset="0"/>
                <a:ea typeface="Lucida Calligraphy" charset="0"/>
                <a:cs typeface="Lucida Calligraphy" charset="0"/>
              </a:rPr>
              <a:t>≤ </a:t>
            </a:r>
            <a:r>
              <a:rPr lang="en-US" sz="2000" i="1" dirty="0">
                <a:solidFill>
                  <a:srgbClr val="C00000"/>
                </a:solidFill>
                <a:ea typeface="Lucida Calligraphy" charset="0"/>
                <a:cs typeface="Lucida Calligraphy" charset="0"/>
              </a:rPr>
              <a:t>4</a:t>
            </a:r>
            <a:r>
              <a:rPr lang="en-US" b="1" i="1" dirty="0" smtClean="0">
                <a:solidFill>
                  <a:srgbClr val="C00000"/>
                </a:solidFill>
                <a:latin typeface="Lucida Calligraphy" charset="0"/>
                <a:ea typeface="Lucida Calligraphy" charset="0"/>
                <a:cs typeface="Lucida Calligraphy" charset="0"/>
              </a:rPr>
              <a:t>)</a:t>
            </a:r>
            <a:r>
              <a:rPr lang="en-US" b="1" dirty="0" smtClean="0">
                <a:solidFill>
                  <a:srgbClr val="C00000"/>
                </a:solidFill>
                <a:latin typeface="Lucida Calligraphy" charset="0"/>
                <a:ea typeface="Lucida Calligraphy" charset="0"/>
                <a:cs typeface="Lucida Calligraphy" charset="0"/>
              </a:rPr>
              <a:t> </a:t>
            </a:r>
            <a:endParaRPr lang="en-US" b="1" dirty="0">
              <a:solidFill>
                <a:srgbClr val="C00000"/>
              </a:solidFill>
              <a:latin typeface="Lucida Calligraphy" charset="0"/>
              <a:ea typeface="Lucida Calligraphy" charset="0"/>
              <a:cs typeface="Lucida Calligraphy" charset="0"/>
            </a:endParaRPr>
          </a:p>
          <a:p>
            <a:endParaRPr lang="en-US" dirty="0"/>
          </a:p>
        </p:txBody>
      </p:sp>
    </p:spTree>
    <p:extLst>
      <p:ext uri="{BB962C8B-B14F-4D97-AF65-F5344CB8AC3E}">
        <p14:creationId xmlns:p14="http://schemas.microsoft.com/office/powerpoint/2010/main" val="113098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CDF properties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b="0" i="1" smtClean="0">
                        <a:latin typeface="Cambria Math" charset="0"/>
                      </a:rPr>
                      <m:t>0 </m:t>
                    </m:r>
                    <m:r>
                      <a:rPr lang="en-US" b="0" i="1" smtClean="0">
                        <a:latin typeface="Cambria Math" charset="0"/>
                        <a:ea typeface="Cambria Math" charset="0"/>
                        <a:cs typeface="Cambria Math" charset="0"/>
                      </a:rPr>
                      <m:t>≤</m:t>
                    </m:r>
                    <m:r>
                      <a:rPr lang="en-US" b="0" i="1" smtClean="0">
                        <a:latin typeface="Cambria Math" charset="0"/>
                      </a:rPr>
                      <m:t>𝐹</m:t>
                    </m:r>
                    <m:d>
                      <m:dPr>
                        <m:ctrlPr>
                          <a:rPr lang="en-US" b="0" i="1" smtClean="0">
                            <a:latin typeface="Cambria Math" charset="0"/>
                          </a:rPr>
                        </m:ctrlPr>
                      </m:dPr>
                      <m:e>
                        <m:r>
                          <a:rPr lang="en-US" b="0" i="1" smtClean="0">
                            <a:latin typeface="Cambria Math" charset="0"/>
                          </a:rPr>
                          <m:t>𝑋</m:t>
                        </m:r>
                      </m:e>
                    </m:d>
                    <m:r>
                      <a:rPr lang="en-US" b="0" i="1" smtClean="0">
                        <a:latin typeface="Cambria Math" charset="0"/>
                        <a:ea typeface="Cambria Math" charset="0"/>
                        <a:cs typeface="Cambria Math" charset="0"/>
                      </a:rPr>
                      <m:t>≤1</m:t>
                    </m:r>
                  </m:oMath>
                </a14:m>
                <a:endParaRPr lang="en-US" b="0" dirty="0" smtClean="0">
                  <a:ea typeface="Cambria Math" charset="0"/>
                  <a:cs typeface="Cambria Math" charset="0"/>
                </a:endParaRPr>
              </a:p>
              <a:p>
                <a:endParaRPr lang="en-US" b="0" dirty="0" smtClean="0">
                  <a:ea typeface="Cambria Math" charset="0"/>
                  <a:cs typeface="Cambria Math" charset="0"/>
                </a:endParaRPr>
              </a:p>
              <a:p>
                <a:r>
                  <a:rPr lang="en-US" dirty="0" smtClean="0">
                    <a:ea typeface="Cambria Math" charset="0"/>
                    <a:cs typeface="Cambria Math" charset="0"/>
                  </a:rPr>
                  <a:t>CDF functions are non-decreasing</a:t>
                </a:r>
                <a:endParaRPr lang="en-US" b="0" dirty="0" smtClean="0">
                  <a:ea typeface="Cambria Math" charset="0"/>
                  <a:cs typeface="Cambria Math" charset="0"/>
                </a:endParaRPr>
              </a:p>
              <a:p>
                <a:endParaRPr lang="en-US" b="0" dirty="0" smtClean="0">
                  <a:ea typeface="Cambria Math" charset="0"/>
                  <a:cs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a:stretch>
              </a:blipFill>
            </p:spPr>
            <p:txBody>
              <a:bodyPr/>
              <a:lstStyle/>
              <a:p>
                <a:r>
                  <a:rPr lang="en-US">
                    <a:noFill/>
                  </a:rPr>
                  <a:t> </a:t>
                </a:r>
              </a:p>
            </p:txBody>
          </p:sp>
        </mc:Fallback>
      </mc:AlternateContent>
    </p:spTree>
    <p:extLst>
      <p:ext uri="{BB962C8B-B14F-4D97-AF65-F5344CB8AC3E}">
        <p14:creationId xmlns:p14="http://schemas.microsoft.com/office/powerpoint/2010/main" val="573943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PMF vs CDF</a:t>
            </a:r>
            <a:endParaRPr lang="en-US" dirty="0"/>
          </a:p>
        </p:txBody>
      </p:sp>
      <p:sp>
        <p:nvSpPr>
          <p:cNvPr id="3" name="Content Placeholder 2"/>
          <p:cNvSpPr>
            <a:spLocks noGrp="1"/>
          </p:cNvSpPr>
          <p:nvPr>
            <p:ph idx="1"/>
          </p:nvPr>
        </p:nvSpPr>
        <p:spPr/>
        <p:txBody>
          <a:bodyPr/>
          <a:lstStyle/>
          <a:p>
            <a:r>
              <a:rPr lang="en-US" dirty="0" smtClean="0"/>
              <a:t>PMF: What is the probability of event X?</a:t>
            </a:r>
          </a:p>
          <a:p>
            <a:r>
              <a:rPr lang="en-US" dirty="0" smtClean="0"/>
              <a:t>CDF: What is the sum of probabilities for all events ≤ X?</a:t>
            </a:r>
            <a:endParaRPr lang="en-US" dirty="0"/>
          </a:p>
        </p:txBody>
      </p:sp>
    </p:spTree>
    <p:extLst>
      <p:ext uri="{BB962C8B-B14F-4D97-AF65-F5344CB8AC3E}">
        <p14:creationId xmlns:p14="http://schemas.microsoft.com/office/powerpoint/2010/main" val="16599323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 and spread of random variables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a:t>
                </a:r>
                <a:r>
                  <a:rPr lang="en-US" b="1" dirty="0" smtClean="0"/>
                  <a:t>expectation</a:t>
                </a:r>
                <a:r>
                  <a:rPr lang="en-US" dirty="0" smtClean="0"/>
                  <a:t> of a </a:t>
                </a:r>
                <a:r>
                  <a:rPr lang="en-US" dirty="0" err="1" smtClean="0"/>
                  <a:t>r.v</a:t>
                </a:r>
                <a:r>
                  <a:rPr lang="en-US" dirty="0" smtClean="0"/>
                  <a:t>. is the probability-weighted average of all possible values (i.e., mean)</a:t>
                </a:r>
              </a:p>
              <a:p>
                <a:pPr lvl="1"/>
                <a14:m>
                  <m:oMath xmlns:m="http://schemas.openxmlformats.org/officeDocument/2006/math">
                    <m:r>
                      <a:rPr lang="en-US" sz="2800" i="1" smtClean="0">
                        <a:latin typeface="Cambria Math" charset="0"/>
                        <a:ea typeface="Cambria Math" charset="0"/>
                        <a:cs typeface="Cambria Math" charset="0"/>
                      </a:rPr>
                      <m:t>𝔼</m:t>
                    </m:r>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𝑋</m:t>
                        </m:r>
                      </m:e>
                    </m:d>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𝜇</m:t>
                    </m:r>
                    <m:r>
                      <a:rPr lang="en-US" sz="2800" b="0" i="1" smtClean="0">
                        <a:latin typeface="Cambria Math" charset="0"/>
                        <a:ea typeface="Cambria Math" charset="0"/>
                        <a:cs typeface="Cambria Math" charset="0"/>
                      </a:rPr>
                      <m:t>= </m:t>
                    </m:r>
                    <m:nary>
                      <m:naryPr>
                        <m:chr m:val="∑"/>
                        <m:limLoc m:val="subSup"/>
                        <m:supHide m:val="on"/>
                        <m:ctrlPr>
                          <a:rPr lang="en-US" sz="2800" b="0" i="1" smtClean="0">
                            <a:latin typeface="Cambria Math" charset="0"/>
                            <a:ea typeface="Cambria Math" charset="0"/>
                            <a:cs typeface="Cambria Math" charset="0"/>
                          </a:rPr>
                        </m:ctrlPr>
                      </m:naryPr>
                      <m:sub>
                        <m:r>
                          <m:rPr>
                            <m:brk m:alnAt="9"/>
                          </m:rPr>
                          <a:rPr lang="en-US" sz="2800" b="0" i="1" smtClean="0">
                            <a:latin typeface="Cambria Math" charset="0"/>
                            <a:ea typeface="Cambria Math" charset="0"/>
                            <a:cs typeface="Cambria Math" charset="0"/>
                          </a:rPr>
                          <m:t>𝑖</m:t>
                        </m:r>
                      </m:sub>
                      <m:sup/>
                      <m:e>
                        <m:sSub>
                          <m:sSubPr>
                            <m:ctrlPr>
                              <a:rPr lang="en-US" sz="2800" b="0" i="1" smtClean="0">
                                <a:latin typeface="Cambria Math" charset="0"/>
                                <a:ea typeface="Cambria Math" charset="0"/>
                                <a:cs typeface="Cambria Math" charset="0"/>
                              </a:rPr>
                            </m:ctrlPr>
                          </m:sSubPr>
                          <m:e>
                            <m:r>
                              <a:rPr lang="en-US" sz="2800" b="0" i="1" smtClean="0">
                                <a:latin typeface="Cambria Math" charset="0"/>
                                <a:ea typeface="Cambria Math" charset="0"/>
                                <a:cs typeface="Cambria Math" charset="0"/>
                              </a:rPr>
                              <m:t>𝑥</m:t>
                            </m:r>
                          </m:e>
                          <m:sub>
                            <m:r>
                              <a:rPr lang="en-US" sz="2800" b="0" i="1" smtClean="0">
                                <a:latin typeface="Cambria Math" charset="0"/>
                                <a:ea typeface="Cambria Math" charset="0"/>
                                <a:cs typeface="Cambria Math" charset="0"/>
                              </a:rPr>
                              <m:t>𝑖</m:t>
                            </m:r>
                            <m:r>
                              <a:rPr lang="en-US" sz="2800" b="0" i="1" smtClean="0">
                                <a:latin typeface="Cambria Math" charset="0"/>
                                <a:ea typeface="Cambria Math" charset="0"/>
                                <a:cs typeface="Cambria Math" charset="0"/>
                              </a:rPr>
                              <m:t> </m:t>
                            </m:r>
                          </m:sub>
                        </m:sSub>
                        <m:sSub>
                          <m:sSubPr>
                            <m:ctrlPr>
                              <a:rPr lang="en-US" sz="2800" i="1">
                                <a:latin typeface="Cambria Math" charset="0"/>
                                <a:ea typeface="Cambria Math" charset="0"/>
                                <a:cs typeface="Cambria Math" charset="0"/>
                              </a:rPr>
                            </m:ctrlPr>
                          </m:sSubPr>
                          <m:e>
                            <m:r>
                              <a:rPr lang="en-US" sz="2800" b="0" i="1" smtClean="0">
                                <a:latin typeface="Cambria Math" charset="0"/>
                                <a:ea typeface="Cambria Math" charset="0"/>
                                <a:cs typeface="Cambria Math" charset="0"/>
                              </a:rPr>
                              <m:t>𝑝</m:t>
                            </m:r>
                            <m:r>
                              <a:rPr lang="en-US"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𝑥</m:t>
                            </m:r>
                          </m:e>
                          <m:sub>
                            <m:r>
                              <a:rPr lang="en-US" sz="2800" i="1">
                                <a:latin typeface="Cambria Math" charset="0"/>
                                <a:ea typeface="Cambria Math" charset="0"/>
                                <a:cs typeface="Cambria Math" charset="0"/>
                              </a:rPr>
                              <m:t>𝑖</m:t>
                            </m:r>
                            <m:r>
                              <a:rPr lang="en-US" sz="2800" i="1">
                                <a:latin typeface="Cambria Math" charset="0"/>
                                <a:ea typeface="Cambria Math" charset="0"/>
                                <a:cs typeface="Cambria Math" charset="0"/>
                              </a:rPr>
                              <m:t> </m:t>
                            </m:r>
                          </m:sub>
                        </m:sSub>
                        <m:r>
                          <a:rPr lang="en-US" sz="2800" b="0" i="1" smtClean="0">
                            <a:latin typeface="Cambria Math" charset="0"/>
                            <a:ea typeface="Cambria Math" charset="0"/>
                            <a:cs typeface="Cambria Math" charset="0"/>
                          </a:rPr>
                          <m:t>)</m:t>
                        </m:r>
                      </m:e>
                    </m:nary>
                  </m:oMath>
                </a14:m>
                <a:endParaRPr lang="en-US" sz="2800" dirty="0" smtClean="0"/>
              </a:p>
              <a:p>
                <a:pPr lvl="1"/>
                <a:endParaRPr lang="en-US" sz="2800" dirty="0"/>
              </a:p>
              <a:p>
                <a:r>
                  <a:rPr lang="en-US" sz="3600" dirty="0"/>
                  <a:t>The </a:t>
                </a:r>
                <a:r>
                  <a:rPr lang="en-US" sz="3600" b="1" dirty="0" smtClean="0"/>
                  <a:t>variance </a:t>
                </a:r>
                <a:r>
                  <a:rPr lang="en-US" sz="3600" dirty="0" smtClean="0"/>
                  <a:t>of </a:t>
                </a:r>
                <a:r>
                  <a:rPr lang="en-US" sz="3600" dirty="0"/>
                  <a:t>a </a:t>
                </a:r>
                <a:r>
                  <a:rPr lang="en-US" sz="3600" dirty="0" err="1"/>
                  <a:t>r.v</a:t>
                </a:r>
                <a:r>
                  <a:rPr lang="en-US" sz="3600" dirty="0"/>
                  <a:t>. is </a:t>
                </a:r>
                <a:r>
                  <a:rPr lang="en-US" sz="3600" dirty="0" smtClean="0"/>
                  <a:t>defined</a:t>
                </a:r>
              </a:p>
              <a:p>
                <a:pPr lvl="1"/>
                <a14:m>
                  <m:oMath xmlns:m="http://schemas.openxmlformats.org/officeDocument/2006/math">
                    <m:r>
                      <a:rPr lang="en-US" sz="2800" b="0" i="1" smtClean="0">
                        <a:latin typeface="Cambria Math" charset="0"/>
                        <a:ea typeface="Cambria Math" charset="0"/>
                        <a:cs typeface="Cambria Math" charset="0"/>
                      </a:rPr>
                      <m:t>𝑉𝑎𝑟</m:t>
                    </m:r>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𝑋</m:t>
                        </m:r>
                      </m:e>
                    </m:d>
                    <m:r>
                      <a:rPr lang="en-US" sz="2800" i="1">
                        <a:latin typeface="Cambria Math" charset="0"/>
                        <a:ea typeface="Cambria Math" charset="0"/>
                        <a:cs typeface="Cambria Math" charset="0"/>
                      </a:rPr>
                      <m:t>=</m:t>
                    </m:r>
                    <m:sSup>
                      <m:sSupPr>
                        <m:ctrlPr>
                          <a:rPr lang="en-US" sz="2800" i="1" smtClean="0">
                            <a:latin typeface="Cambria Math" charset="0"/>
                            <a:ea typeface="Cambria Math" charset="0"/>
                            <a:cs typeface="Cambria Math" charset="0"/>
                          </a:rPr>
                        </m:ctrlPr>
                      </m:sSupPr>
                      <m:e>
                        <m:r>
                          <a:rPr lang="en-US" sz="2800" i="1" smtClean="0">
                            <a:latin typeface="Cambria Math" charset="0"/>
                            <a:ea typeface="Cambria Math" charset="0"/>
                            <a:cs typeface="Cambria Math" charset="0"/>
                          </a:rPr>
                          <m:t>𝜎</m:t>
                        </m:r>
                      </m:e>
                      <m:sup>
                        <m:r>
                          <a:rPr lang="en-US" sz="2800" b="0" i="1" smtClean="0">
                            <a:latin typeface="Cambria Math" charset="0"/>
                            <a:ea typeface="Cambria Math" charset="0"/>
                            <a:cs typeface="Cambria Math" charset="0"/>
                          </a:rPr>
                          <m:t>2</m:t>
                        </m:r>
                      </m:sup>
                    </m:sSup>
                    <m:r>
                      <a:rPr lang="en-US" sz="2800" b="0" i="1" smtClean="0">
                        <a:latin typeface="Cambria Math" charset="0"/>
                        <a:ea typeface="Cambria Math" charset="0"/>
                        <a:cs typeface="Cambria Math" charset="0"/>
                      </a:rPr>
                      <m:t>= </m:t>
                    </m:r>
                    <m:r>
                      <a:rPr lang="en-US" sz="2800" i="1" smtClean="0">
                        <a:latin typeface="Cambria Math" charset="0"/>
                        <a:ea typeface="Cambria Math" charset="0"/>
                        <a:cs typeface="Cambria Math" charset="0"/>
                      </a:rPr>
                      <m:t>𝔼</m:t>
                    </m:r>
                    <m:sSup>
                      <m:sSupPr>
                        <m:ctrlPr>
                          <a:rPr lang="en-US" sz="2800" i="1" smtClean="0">
                            <a:latin typeface="Cambria Math" charset="0"/>
                            <a:ea typeface="Cambria Math" charset="0"/>
                            <a:cs typeface="Cambria Math" charset="0"/>
                          </a:rPr>
                        </m:ctrlPr>
                      </m:sSupPr>
                      <m:e>
                        <m:r>
                          <a:rPr lang="en-US" sz="2800" b="0" i="1" smtClean="0">
                            <a:latin typeface="Cambria Math" charset="0"/>
                            <a:ea typeface="Cambria Math" charset="0"/>
                            <a:cs typeface="Cambria Math" charset="0"/>
                          </a:rPr>
                          <m:t>[</m:t>
                        </m:r>
                        <m:d>
                          <m:dPr>
                            <m:ctrlPr>
                              <a:rPr lang="en-US" sz="2800" i="1">
                                <a:latin typeface="Cambria Math" charset="0"/>
                                <a:ea typeface="Cambria Math" charset="0"/>
                                <a:cs typeface="Cambria Math" charset="0"/>
                              </a:rPr>
                            </m:ctrlPr>
                          </m:dPr>
                          <m:e>
                            <m:r>
                              <a:rPr lang="en-US" sz="2800" i="1">
                                <a:latin typeface="Cambria Math" charset="0"/>
                                <a:ea typeface="Cambria Math" charset="0"/>
                                <a:cs typeface="Cambria Math" charset="0"/>
                              </a:rPr>
                              <m:t>𝑋</m:t>
                            </m:r>
                            <m:r>
                              <a:rPr lang="en-US" sz="2800" i="1">
                                <a:latin typeface="Cambria Math" charset="0"/>
                                <a:ea typeface="Cambria Math" charset="0"/>
                                <a:cs typeface="Cambria Math" charset="0"/>
                              </a:rPr>
                              <m:t> − </m:t>
                            </m:r>
                            <m:r>
                              <a:rPr lang="en-US" sz="2800" i="1">
                                <a:latin typeface="Cambria Math" charset="0"/>
                                <a:ea typeface="Cambria Math" charset="0"/>
                                <a:cs typeface="Cambria Math" charset="0"/>
                              </a:rPr>
                              <m:t>𝜇</m:t>
                            </m:r>
                          </m:e>
                        </m:d>
                      </m:e>
                      <m:sup>
                        <m:r>
                          <a:rPr lang="en-US" sz="2800" b="0" i="1" smtClean="0">
                            <a:latin typeface="Cambria Math" charset="0"/>
                            <a:ea typeface="Cambria Math" charset="0"/>
                            <a:cs typeface="Cambria Math" charset="0"/>
                          </a:rPr>
                          <m:t>2</m:t>
                        </m:r>
                      </m:sup>
                    </m:sSup>
                    <m:r>
                      <a:rPr lang="en-US" sz="2800" b="0" i="1" smtClean="0">
                        <a:latin typeface="Cambria Math" charset="0"/>
                        <a:ea typeface="Cambria Math" charset="0"/>
                        <a:cs typeface="Cambria Math" charset="0"/>
                      </a:rPr>
                      <m:t>]= </m:t>
                    </m:r>
                    <m:nary>
                      <m:naryPr>
                        <m:chr m:val="∑"/>
                        <m:limLoc m:val="subSup"/>
                        <m:supHide m:val="on"/>
                        <m:ctrlPr>
                          <a:rPr lang="en-US" sz="2800" i="1">
                            <a:latin typeface="Cambria Math" charset="0"/>
                            <a:ea typeface="Cambria Math" charset="0"/>
                            <a:cs typeface="Cambria Math" charset="0"/>
                          </a:rPr>
                        </m:ctrlPr>
                      </m:naryPr>
                      <m:sub>
                        <m:r>
                          <m:rPr>
                            <m:brk m:alnAt="9"/>
                          </m:rPr>
                          <a:rPr lang="en-US" sz="2800" i="1">
                            <a:latin typeface="Cambria Math" charset="0"/>
                            <a:ea typeface="Cambria Math" charset="0"/>
                            <a:cs typeface="Cambria Math" charset="0"/>
                          </a:rPr>
                          <m:t>𝑖</m:t>
                        </m:r>
                      </m:sub>
                      <m:sup/>
                      <m:e>
                        <m:r>
                          <a:rPr lang="en-US" sz="2800" b="0" i="1" smtClean="0">
                            <a:latin typeface="Cambria Math" charset="0"/>
                            <a:ea typeface="Cambria Math" charset="0"/>
                            <a:cs typeface="Cambria Math" charset="0"/>
                          </a:rPr>
                          <m:t>[</m:t>
                        </m:r>
                        <m:sSubSup>
                          <m:sSubSupPr>
                            <m:ctrlPr>
                              <a:rPr lang="en-US" sz="2800" b="0" i="1" smtClean="0">
                                <a:latin typeface="Cambria Math" charset="0"/>
                                <a:ea typeface="Cambria Math" charset="0"/>
                                <a:cs typeface="Cambria Math" charset="0"/>
                              </a:rPr>
                            </m:ctrlPr>
                          </m:sSubSupPr>
                          <m:e>
                            <m:r>
                              <a:rPr lang="en-US" sz="2800" b="0" i="1" smtClean="0">
                                <a:latin typeface="Cambria Math" charset="0"/>
                                <a:ea typeface="Cambria Math" charset="0"/>
                                <a:cs typeface="Cambria Math" charset="0"/>
                              </a:rPr>
                              <m:t>𝑥</m:t>
                            </m:r>
                          </m:e>
                          <m:sub>
                            <m:r>
                              <a:rPr lang="en-US" sz="2800" b="0" i="1" smtClean="0">
                                <a:latin typeface="Cambria Math" charset="0"/>
                                <a:ea typeface="Cambria Math" charset="0"/>
                                <a:cs typeface="Cambria Math" charset="0"/>
                              </a:rPr>
                              <m:t>𝑖</m:t>
                            </m:r>
                          </m:sub>
                          <m:sup>
                            <m:r>
                              <a:rPr lang="en-US" sz="2800" b="0" i="1" smtClean="0">
                                <a:latin typeface="Cambria Math" charset="0"/>
                                <a:ea typeface="Cambria Math" charset="0"/>
                                <a:cs typeface="Cambria Math" charset="0"/>
                              </a:rPr>
                              <m:t>2</m:t>
                            </m:r>
                          </m:sup>
                        </m:sSubSup>
                        <m:sSub>
                          <m:sSubPr>
                            <m:ctrlPr>
                              <a:rPr lang="en-US" sz="2800" i="1" smtClean="0">
                                <a:latin typeface="Cambria Math" charset="0"/>
                                <a:ea typeface="Cambria Math" charset="0"/>
                                <a:cs typeface="Cambria Math" charset="0"/>
                              </a:rPr>
                            </m:ctrlPr>
                          </m:sSubPr>
                          <m:e>
                            <m:r>
                              <a:rPr lang="en-US" sz="2800" i="1">
                                <a:latin typeface="Cambria Math" charset="0"/>
                                <a:ea typeface="Cambria Math" charset="0"/>
                                <a:cs typeface="Cambria Math" charset="0"/>
                              </a:rPr>
                              <m:t>𝑝</m:t>
                            </m:r>
                            <m:r>
                              <a:rPr lang="en-US" sz="2800" i="1">
                                <a:latin typeface="Cambria Math" charset="0"/>
                                <a:ea typeface="Cambria Math" charset="0"/>
                                <a:cs typeface="Cambria Math" charset="0"/>
                              </a:rPr>
                              <m:t>(</m:t>
                            </m:r>
                            <m:r>
                              <a:rPr lang="en-US" sz="2800" i="1">
                                <a:latin typeface="Cambria Math" charset="0"/>
                                <a:ea typeface="Cambria Math" charset="0"/>
                                <a:cs typeface="Cambria Math" charset="0"/>
                              </a:rPr>
                              <m:t>𝑥</m:t>
                            </m:r>
                          </m:e>
                          <m:sub>
                            <m:r>
                              <a:rPr lang="en-US" sz="2800" i="1">
                                <a:latin typeface="Cambria Math" charset="0"/>
                                <a:ea typeface="Cambria Math" charset="0"/>
                                <a:cs typeface="Cambria Math" charset="0"/>
                              </a:rPr>
                              <m:t>𝑖</m:t>
                            </m:r>
                            <m:r>
                              <a:rPr lang="en-US" sz="2800" i="1">
                                <a:latin typeface="Cambria Math" charset="0"/>
                                <a:ea typeface="Cambria Math" charset="0"/>
                                <a:cs typeface="Cambria Math" charset="0"/>
                              </a:rPr>
                              <m:t> </m:t>
                            </m:r>
                          </m:sub>
                        </m:sSub>
                        <m:r>
                          <a:rPr lang="en-US" sz="2800" i="1">
                            <a:latin typeface="Cambria Math" charset="0"/>
                            <a:ea typeface="Cambria Math" charset="0"/>
                            <a:cs typeface="Cambria Math" charset="0"/>
                          </a:rPr>
                          <m:t>)</m:t>
                        </m:r>
                      </m:e>
                    </m:nary>
                    <m:r>
                      <a:rPr lang="en-US" sz="2800" b="0" i="0" smtClean="0">
                        <a:latin typeface="Cambria Math" charset="0"/>
                        <a:ea typeface="Cambria Math" charset="0"/>
                        <a:cs typeface="Cambria Math" charset="0"/>
                      </a:rPr>
                      <m:t>] −</m:t>
                    </m:r>
                    <m:sSup>
                      <m:sSupPr>
                        <m:ctrlPr>
                          <a:rPr lang="en-US" sz="2800" i="1">
                            <a:latin typeface="Cambria Math" charset="0"/>
                            <a:ea typeface="Cambria Math" charset="0"/>
                            <a:cs typeface="Cambria Math" charset="0"/>
                          </a:rPr>
                        </m:ctrlPr>
                      </m:sSupPr>
                      <m:e>
                        <m:r>
                          <a:rPr lang="en-US" sz="2800" i="1" smtClean="0">
                            <a:latin typeface="Cambria Math" charset="0"/>
                            <a:ea typeface="Cambria Math" charset="0"/>
                            <a:cs typeface="Cambria Math" charset="0"/>
                          </a:rPr>
                          <m:t>𝜇</m:t>
                        </m:r>
                      </m:e>
                      <m:sup>
                        <m:r>
                          <a:rPr lang="en-US" sz="2800" i="1">
                            <a:latin typeface="Cambria Math" charset="0"/>
                            <a:ea typeface="Cambria Math" charset="0"/>
                            <a:cs typeface="Cambria Math" charset="0"/>
                          </a:rPr>
                          <m:t>2</m:t>
                        </m:r>
                      </m:sup>
                    </m:sSup>
                  </m:oMath>
                </a14:m>
                <a:endParaRPr lang="en-US" sz="2800" dirty="0" smtClean="0">
                  <a:ea typeface="Cambria Math" charset="0"/>
                  <a:cs typeface="Cambria Math" charset="0"/>
                </a:endParaRPr>
              </a:p>
              <a:p>
                <a:pPr lvl="1"/>
                <a14:m>
                  <m:oMath xmlns:m="http://schemas.openxmlformats.org/officeDocument/2006/math">
                    <m:r>
                      <a:rPr lang="en-US" sz="2800" i="1">
                        <a:latin typeface="Cambria Math" charset="0"/>
                        <a:ea typeface="Cambria Math" charset="0"/>
                        <a:cs typeface="Cambria Math" charset="0"/>
                      </a:rPr>
                      <m:t>𝑉𝑎𝑟</m:t>
                    </m:r>
                    <m:d>
                      <m:dPr>
                        <m:ctrlPr>
                          <a:rPr lang="en-US" sz="2800" i="1">
                            <a:latin typeface="Cambria Math" charset="0"/>
                            <a:ea typeface="Cambria Math" charset="0"/>
                            <a:cs typeface="Cambria Math" charset="0"/>
                          </a:rPr>
                        </m:ctrlPr>
                      </m:dPr>
                      <m:e>
                        <m:r>
                          <a:rPr lang="en-US" sz="2800" i="1">
                            <a:latin typeface="Cambria Math" charset="0"/>
                            <a:ea typeface="Cambria Math" charset="0"/>
                            <a:cs typeface="Cambria Math" charset="0"/>
                          </a:rPr>
                          <m:t>𝑋</m:t>
                        </m:r>
                      </m:e>
                    </m:d>
                    <m:r>
                      <a:rPr lang="en-US" sz="2800" i="1">
                        <a:latin typeface="Cambria Math" charset="0"/>
                        <a:ea typeface="Cambria Math" charset="0"/>
                        <a:cs typeface="Cambria Math" charset="0"/>
                      </a:rPr>
                      <m:t>=</m:t>
                    </m:r>
                    <m:r>
                      <a:rPr lang="en-US" sz="2800" i="1">
                        <a:latin typeface="Cambria Math" charset="0"/>
                        <a:ea typeface="Cambria Math" charset="0"/>
                        <a:cs typeface="Cambria Math" charset="0"/>
                      </a:rPr>
                      <m:t>𝔼</m:t>
                    </m:r>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𝑋</m:t>
                        </m:r>
                      </m:e>
                      <m:sup>
                        <m:r>
                          <a:rPr lang="en-US" sz="2800" i="1">
                            <a:latin typeface="Cambria Math" charset="0"/>
                            <a:ea typeface="Cambria Math" charset="0"/>
                            <a:cs typeface="Cambria Math" charset="0"/>
                          </a:rPr>
                          <m:t>2</m:t>
                        </m:r>
                      </m:sup>
                    </m:sSup>
                    <m:r>
                      <a:rPr lang="en-US" sz="2800" i="1">
                        <a:latin typeface="Cambria Math" charset="0"/>
                        <a:ea typeface="Cambria Math" charset="0"/>
                        <a:cs typeface="Cambria Math" charset="0"/>
                      </a:rPr>
                      <m:t>]</m:t>
                    </m:r>
                    <m:r>
                      <a:rPr lang="en-US" sz="2800" b="0" i="0" smtClean="0">
                        <a:latin typeface="Cambria Math" charset="0"/>
                        <a:ea typeface="Cambria Math" charset="0"/>
                        <a:cs typeface="Cambria Math" charset="0"/>
                      </a:rPr>
                      <m:t> −</m:t>
                    </m:r>
                    <m:sSup>
                      <m:sSupPr>
                        <m:ctrlPr>
                          <a:rPr lang="en-US" sz="2800" b="0" i="1" smtClean="0">
                            <a:latin typeface="Cambria Math" charset="0"/>
                            <a:ea typeface="Cambria Math" charset="0"/>
                            <a:cs typeface="Cambria Math" charset="0"/>
                          </a:rPr>
                        </m:ctrlPr>
                      </m:sSupPr>
                      <m:e>
                        <m:r>
                          <a:rPr lang="en-US" sz="2800" i="1">
                            <a:latin typeface="Cambria Math" charset="0"/>
                            <a:ea typeface="Cambria Math" charset="0"/>
                            <a:cs typeface="Cambria Math" charset="0"/>
                          </a:rPr>
                          <m:t>𝔼</m:t>
                        </m:r>
                        <m:r>
                          <a:rPr lang="en-US" sz="2800" i="1">
                            <a:latin typeface="Cambria Math" charset="0"/>
                            <a:ea typeface="Cambria Math" charset="0"/>
                            <a:cs typeface="Cambria Math" charset="0"/>
                          </a:rPr>
                          <m:t>[</m:t>
                        </m:r>
                        <m:r>
                          <a:rPr lang="en-US" sz="2800" i="1">
                            <a:latin typeface="Cambria Math" charset="0"/>
                            <a:ea typeface="Cambria Math" charset="0"/>
                            <a:cs typeface="Cambria Math" charset="0"/>
                          </a:rPr>
                          <m:t>𝑋</m:t>
                        </m:r>
                        <m:r>
                          <a:rPr lang="en-US" sz="2800" i="1">
                            <a:latin typeface="Cambria Math" charset="0"/>
                            <a:ea typeface="Cambria Math" charset="0"/>
                            <a:cs typeface="Cambria Math" charset="0"/>
                          </a:rPr>
                          <m:t>]</m:t>
                        </m:r>
                        <m:r>
                          <m:rPr>
                            <m:nor/>
                          </m:rPr>
                          <a:rPr lang="en-US" sz="2800" dirty="0">
                            <a:ea typeface="Cambria Math" charset="0"/>
                            <a:cs typeface="Cambria Math" charset="0"/>
                          </a:rPr>
                          <m:t> </m:t>
                        </m:r>
                      </m:e>
                      <m:sup>
                        <m:r>
                          <a:rPr lang="en-US" sz="2800" b="0" i="1" smtClean="0">
                            <a:latin typeface="Cambria Math" charset="0"/>
                            <a:ea typeface="Cambria Math" charset="0"/>
                            <a:cs typeface="Cambria Math" charset="0"/>
                          </a:rPr>
                          <m:t>2</m:t>
                        </m:r>
                      </m:sup>
                    </m:sSup>
                  </m:oMath>
                </a14:m>
                <a:endParaRPr lang="en-US" sz="3600"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697" t="-1970" r="-2182"/>
                </a:stretch>
              </a:blipFill>
            </p:spPr>
            <p:txBody>
              <a:bodyPr/>
              <a:lstStyle/>
              <a:p>
                <a:r>
                  <a:rPr lang="en-US">
                    <a:noFill/>
                  </a:rPr>
                  <a:t> </a:t>
                </a:r>
              </a:p>
            </p:txBody>
          </p:sp>
        </mc:Fallback>
      </mc:AlternateContent>
    </p:spTree>
    <p:extLst>
      <p:ext uri="{BB962C8B-B14F-4D97-AF65-F5344CB8AC3E}">
        <p14:creationId xmlns:p14="http://schemas.microsoft.com/office/powerpoint/2010/main" val="134598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Binomial distribution</a:t>
            </a:r>
            <a:endParaRPr lang="en-US" dirty="0"/>
          </a:p>
        </p:txBody>
      </p:sp>
      <p:sp>
        <p:nvSpPr>
          <p:cNvPr id="3" name="Content Placeholder 2"/>
          <p:cNvSpPr>
            <a:spLocks noGrp="1"/>
          </p:cNvSpPr>
          <p:nvPr>
            <p:ph idx="1"/>
          </p:nvPr>
        </p:nvSpPr>
        <p:spPr/>
        <p:txBody>
          <a:bodyPr>
            <a:noAutofit/>
          </a:bodyPr>
          <a:lstStyle/>
          <a:p>
            <a:r>
              <a:rPr lang="en-US" dirty="0" smtClean="0"/>
              <a:t>The </a:t>
            </a:r>
            <a:r>
              <a:rPr lang="en-US" b="1" dirty="0" smtClean="0"/>
              <a:t>binomial distribution</a:t>
            </a:r>
            <a:r>
              <a:rPr lang="en-US" dirty="0" smtClean="0"/>
              <a:t> describes the probability of obtaining </a:t>
            </a:r>
            <a:r>
              <a:rPr lang="en-US" i="1" dirty="0" smtClean="0"/>
              <a:t>k</a:t>
            </a:r>
            <a:r>
              <a:rPr lang="en-US" dirty="0" smtClean="0"/>
              <a:t> successes in </a:t>
            </a:r>
            <a:r>
              <a:rPr lang="en-US" i="1" dirty="0" smtClean="0"/>
              <a:t>n </a:t>
            </a:r>
            <a:r>
              <a:rPr lang="en-US" dirty="0" smtClean="0"/>
              <a:t>Bernoulli trials, where the probability of success for each trial is constant at </a:t>
            </a:r>
            <a:r>
              <a:rPr lang="en-US" i="1" dirty="0" smtClean="0"/>
              <a:t>p</a:t>
            </a:r>
          </a:p>
          <a:p>
            <a:endParaRPr lang="en-US" i="1" dirty="0"/>
          </a:p>
          <a:p>
            <a:r>
              <a:rPr lang="en-US" dirty="0" smtClean="0"/>
              <a:t>A </a:t>
            </a:r>
            <a:r>
              <a:rPr lang="en-US" b="1" dirty="0" smtClean="0"/>
              <a:t>Bernoulli trial</a:t>
            </a:r>
            <a:r>
              <a:rPr lang="en-US" b="1" i="1" dirty="0" smtClean="0"/>
              <a:t> </a:t>
            </a:r>
            <a:r>
              <a:rPr lang="en-US" dirty="0" smtClean="0"/>
              <a:t>has a binary outcome (success/fail, true/false, yes/no), and P(success) = </a:t>
            </a:r>
            <a:r>
              <a:rPr lang="en-US" i="1" dirty="0" smtClean="0"/>
              <a:t>p</a:t>
            </a:r>
            <a:r>
              <a:rPr lang="en-US" dirty="0" smtClean="0"/>
              <a:t> is the same for all realizations of the trial</a:t>
            </a:r>
          </a:p>
          <a:p>
            <a:endParaRPr lang="en-US" dirty="0" smtClean="0"/>
          </a:p>
        </p:txBody>
      </p:sp>
    </p:spTree>
    <p:extLst>
      <p:ext uri="{BB962C8B-B14F-4D97-AF65-F5344CB8AC3E}">
        <p14:creationId xmlns:p14="http://schemas.microsoft.com/office/powerpoint/2010/main" val="1721240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err="1" smtClean="0"/>
              <a:t>BInS</a:t>
            </a:r>
            <a:r>
              <a:rPr lang="en-US" b="1" dirty="0" smtClean="0"/>
              <a:t> </a:t>
            </a:r>
            <a:r>
              <a:rPr lang="en-US" dirty="0" smtClean="0"/>
              <a:t>conditions</a:t>
            </a:r>
            <a:endParaRPr lang="en-US" dirty="0"/>
          </a:p>
        </p:txBody>
      </p:sp>
      <p:sp>
        <p:nvSpPr>
          <p:cNvPr id="3" name="Content Placeholder 2"/>
          <p:cNvSpPr>
            <a:spLocks noGrp="1"/>
          </p:cNvSpPr>
          <p:nvPr>
            <p:ph idx="1"/>
          </p:nvPr>
        </p:nvSpPr>
        <p:spPr/>
        <p:txBody>
          <a:bodyPr/>
          <a:lstStyle/>
          <a:p>
            <a:r>
              <a:rPr lang="en-US" dirty="0" smtClean="0"/>
              <a:t>To be binomially distributed, must satisfy the following:</a:t>
            </a:r>
          </a:p>
          <a:p>
            <a:r>
              <a:rPr lang="en-US" b="1" dirty="0" smtClean="0"/>
              <a:t>B</a:t>
            </a:r>
            <a:r>
              <a:rPr lang="en-US" dirty="0" smtClean="0"/>
              <a:t>inary outcomes</a:t>
            </a:r>
          </a:p>
          <a:p>
            <a:r>
              <a:rPr lang="en-US" b="1" dirty="0" smtClean="0"/>
              <a:t>I</a:t>
            </a:r>
            <a:r>
              <a:rPr lang="en-US" dirty="0" smtClean="0"/>
              <a:t>ndependent trials (outcomes do not influence each other)</a:t>
            </a:r>
          </a:p>
          <a:p>
            <a:r>
              <a:rPr lang="en-US" b="1" dirty="0" smtClean="0"/>
              <a:t>n</a:t>
            </a:r>
            <a:r>
              <a:rPr lang="en-US" dirty="0" smtClean="0"/>
              <a:t> is fixed before the trials begin</a:t>
            </a:r>
          </a:p>
          <a:p>
            <a:r>
              <a:rPr lang="en-US" b="1" dirty="0" smtClean="0"/>
              <a:t>S</a:t>
            </a:r>
            <a:r>
              <a:rPr lang="en-US" dirty="0" smtClean="0"/>
              <a:t>ame probability of success, p, for all trials</a:t>
            </a:r>
            <a:endParaRPr lang="en-US" b="1" dirty="0"/>
          </a:p>
        </p:txBody>
      </p:sp>
    </p:spTree>
    <p:extLst>
      <p:ext uri="{BB962C8B-B14F-4D97-AF65-F5344CB8AC3E}">
        <p14:creationId xmlns:p14="http://schemas.microsoft.com/office/powerpoint/2010/main" val="81508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binomial?</a:t>
            </a:r>
            <a:endParaRPr lang="en-US" dirty="0"/>
          </a:p>
        </p:txBody>
      </p:sp>
      <p:sp>
        <p:nvSpPr>
          <p:cNvPr id="4" name="TextBox 3"/>
          <p:cNvSpPr txBox="1"/>
          <p:nvPr/>
        </p:nvSpPr>
        <p:spPr>
          <a:xfrm>
            <a:off x="7758951" y="2964862"/>
            <a:ext cx="995083" cy="892552"/>
          </a:xfrm>
          <a:prstGeom prst="rect">
            <a:avLst/>
          </a:prstGeom>
          <a:noFill/>
        </p:spPr>
        <p:txBody>
          <a:bodyPr wrap="square" rtlCol="0">
            <a:spAutoFit/>
          </a:bodyPr>
          <a:lstStyle/>
          <a:p>
            <a:r>
              <a:rPr lang="en-US" sz="2600" b="1" dirty="0">
                <a:solidFill>
                  <a:srgbClr val="C00000"/>
                </a:solidFill>
              </a:rPr>
              <a:t>Yes!</a:t>
            </a:r>
            <a:endParaRPr lang="en-US" sz="2600" dirty="0">
              <a:solidFill>
                <a:srgbClr val="C00000"/>
              </a:solidFill>
            </a:endParaRPr>
          </a:p>
          <a:p>
            <a:endParaRPr lang="en-US" sz="2600" dirty="0"/>
          </a:p>
        </p:txBody>
      </p:sp>
      <p:sp>
        <p:nvSpPr>
          <p:cNvPr id="5" name="TextBox 4"/>
          <p:cNvSpPr txBox="1"/>
          <p:nvPr/>
        </p:nvSpPr>
        <p:spPr>
          <a:xfrm>
            <a:off x="10160597" y="4036807"/>
            <a:ext cx="995083" cy="523220"/>
          </a:xfrm>
          <a:prstGeom prst="rect">
            <a:avLst/>
          </a:prstGeom>
          <a:noFill/>
        </p:spPr>
        <p:txBody>
          <a:bodyPr wrap="square" rtlCol="0">
            <a:spAutoFit/>
          </a:bodyPr>
          <a:lstStyle/>
          <a:p>
            <a:r>
              <a:rPr lang="en-US" sz="2800" b="1" dirty="0">
                <a:solidFill>
                  <a:srgbClr val="C00000"/>
                </a:solidFill>
              </a:rPr>
              <a:t>No </a:t>
            </a:r>
            <a:r>
              <a:rPr lang="en-US" sz="2800" b="1" dirty="0">
                <a:solidFill>
                  <a:srgbClr val="C00000"/>
                </a:solidFill>
                <a:sym typeface="Wingdings"/>
              </a:rPr>
              <a:t></a:t>
            </a:r>
            <a:endParaRPr lang="en-US" sz="2600" dirty="0"/>
          </a:p>
        </p:txBody>
      </p:sp>
      <p:sp>
        <p:nvSpPr>
          <p:cNvPr id="3" name="Content Placeholder 2"/>
          <p:cNvSpPr>
            <a:spLocks noGrp="1"/>
          </p:cNvSpPr>
          <p:nvPr>
            <p:ph idx="1"/>
          </p:nvPr>
        </p:nvSpPr>
        <p:spPr/>
        <p:txBody>
          <a:bodyPr>
            <a:normAutofit fontScale="92500"/>
          </a:bodyPr>
          <a:lstStyle/>
          <a:p>
            <a:r>
              <a:rPr lang="en-US" dirty="0" smtClean="0"/>
              <a:t>A bag contains 10 balls, 7 red and 3 green.</a:t>
            </a:r>
          </a:p>
          <a:p>
            <a:r>
              <a:rPr lang="en-US" b="1" dirty="0" smtClean="0"/>
              <a:t>Situation 1: </a:t>
            </a:r>
            <a:r>
              <a:rPr lang="en-US" dirty="0" smtClean="0"/>
              <a:t>You draw 5 balls from the bag, noting the ball color each time and then returning it to the bag. </a:t>
            </a:r>
            <a:endParaRPr lang="en-US" dirty="0" smtClean="0">
              <a:solidFill>
                <a:srgbClr val="C00000"/>
              </a:solidFill>
            </a:endParaRPr>
          </a:p>
          <a:p>
            <a:r>
              <a:rPr lang="en-US" b="1" dirty="0" smtClean="0"/>
              <a:t>Situation 2: </a:t>
            </a:r>
            <a:r>
              <a:rPr lang="en-US" dirty="0" smtClean="0"/>
              <a:t>You draw 5 balls from the bag, retaining each drawn ball for safe-keeping so you can play catch at any moment. </a:t>
            </a:r>
            <a:endParaRPr lang="en-US" b="1" dirty="0" smtClean="0">
              <a:solidFill>
                <a:srgbClr val="C00000"/>
              </a:solidFill>
            </a:endParaRPr>
          </a:p>
          <a:p>
            <a:r>
              <a:rPr lang="en-US" b="1" dirty="0" smtClean="0"/>
              <a:t>Situation 3: </a:t>
            </a:r>
            <a:r>
              <a:rPr lang="en-US" dirty="0" smtClean="0"/>
              <a:t>You keep drawing balls, with replacement, until you have drawn 4 red balls. </a:t>
            </a:r>
            <a:endParaRPr lang="en-US" b="1" dirty="0">
              <a:solidFill>
                <a:srgbClr val="C00000"/>
              </a:solidFill>
            </a:endParaRPr>
          </a:p>
          <a:p>
            <a:endParaRPr lang="en-US" b="1" dirty="0"/>
          </a:p>
        </p:txBody>
      </p:sp>
      <p:sp>
        <p:nvSpPr>
          <p:cNvPr id="6" name="Rectangle 5"/>
          <p:cNvSpPr/>
          <p:nvPr/>
        </p:nvSpPr>
        <p:spPr>
          <a:xfrm>
            <a:off x="4854871" y="5153817"/>
            <a:ext cx="1317329" cy="492443"/>
          </a:xfrm>
          <a:prstGeom prst="rect">
            <a:avLst/>
          </a:prstGeom>
        </p:spPr>
        <p:txBody>
          <a:bodyPr wrap="square">
            <a:spAutoFit/>
          </a:bodyPr>
          <a:lstStyle/>
          <a:p>
            <a:r>
              <a:rPr lang="en-US" sz="2600" b="1" dirty="0">
                <a:solidFill>
                  <a:srgbClr val="C00000"/>
                </a:solidFill>
              </a:rPr>
              <a:t>No </a:t>
            </a:r>
            <a:r>
              <a:rPr lang="en-US" sz="2600" b="1" dirty="0">
                <a:solidFill>
                  <a:srgbClr val="C00000"/>
                </a:solidFill>
                <a:sym typeface="Wingdings"/>
              </a:rPr>
              <a:t></a:t>
            </a:r>
            <a:endParaRPr lang="en-US" sz="2600" dirty="0"/>
          </a:p>
        </p:txBody>
      </p:sp>
    </p:spTree>
    <p:extLst>
      <p:ext uri="{BB962C8B-B14F-4D97-AF65-F5344CB8AC3E}">
        <p14:creationId xmlns:p14="http://schemas.microsoft.com/office/powerpoint/2010/main" val="172526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binomial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PMF (probability </a:t>
                </a:r>
                <a:r>
                  <a:rPr lang="en-US" dirty="0"/>
                  <a:t>distribution) for a binomially-distributed random variable:</a:t>
                </a:r>
              </a:p>
              <a:p>
                <a14:m>
                  <m:oMath xmlns:m="http://schemas.openxmlformats.org/officeDocument/2006/math">
                    <m:r>
                      <a:rPr lang="en-US" i="1" smtClean="0">
                        <a:solidFill>
                          <a:srgbClr val="C00000"/>
                        </a:solidFill>
                        <a:latin typeface="Cambria Math" charset="0"/>
                      </a:rPr>
                      <m:t>𝑃</m:t>
                    </m:r>
                    <m:d>
                      <m:dPr>
                        <m:ctrlPr>
                          <a:rPr lang="en-US" i="1">
                            <a:solidFill>
                              <a:srgbClr val="C00000"/>
                            </a:solidFill>
                            <a:latin typeface="Cambria Math" charset="0"/>
                          </a:rPr>
                        </m:ctrlPr>
                      </m:dPr>
                      <m:e>
                        <m:r>
                          <a:rPr lang="en-US" i="1">
                            <a:solidFill>
                              <a:srgbClr val="C00000"/>
                            </a:solidFill>
                            <a:latin typeface="Cambria Math" charset="0"/>
                          </a:rPr>
                          <m:t>𝑋</m:t>
                        </m:r>
                        <m:r>
                          <a:rPr lang="en-US" i="1">
                            <a:solidFill>
                              <a:srgbClr val="C00000"/>
                            </a:solidFill>
                            <a:latin typeface="Cambria Math" charset="0"/>
                          </a:rPr>
                          <m:t>=</m:t>
                        </m:r>
                        <m:r>
                          <a:rPr lang="en-US" i="1">
                            <a:solidFill>
                              <a:srgbClr val="C00000"/>
                            </a:solidFill>
                            <a:latin typeface="Cambria Math" charset="0"/>
                          </a:rPr>
                          <m:t>𝑘</m:t>
                        </m:r>
                      </m:e>
                    </m:d>
                    <m:r>
                      <a:rPr lang="en-US" i="1">
                        <a:solidFill>
                          <a:srgbClr val="C00000"/>
                        </a:solidFill>
                        <a:latin typeface="Cambria Math" charset="0"/>
                      </a:rPr>
                      <m:t>= </m:t>
                    </m:r>
                    <m:d>
                      <m:dPr>
                        <m:ctrlPr>
                          <a:rPr lang="mr-IN" i="1">
                            <a:solidFill>
                              <a:srgbClr val="C00000"/>
                            </a:solidFill>
                            <a:latin typeface="Cambria Math" charset="0"/>
                          </a:rPr>
                        </m:ctrlPr>
                      </m:dPr>
                      <m:e>
                        <m:f>
                          <m:fPr>
                            <m:type m:val="noBar"/>
                            <m:ctrlPr>
                              <a:rPr lang="mr-IN" i="1">
                                <a:solidFill>
                                  <a:srgbClr val="C00000"/>
                                </a:solidFill>
                                <a:latin typeface="Cambria Math" charset="0"/>
                              </a:rPr>
                            </m:ctrlPr>
                          </m:fPr>
                          <m:num>
                            <m:r>
                              <a:rPr lang="en-US" i="1">
                                <a:solidFill>
                                  <a:srgbClr val="C00000"/>
                                </a:solidFill>
                                <a:latin typeface="Cambria Math" charset="0"/>
                              </a:rPr>
                              <m:t>𝑛</m:t>
                            </m:r>
                          </m:num>
                          <m:den>
                            <m:r>
                              <a:rPr lang="en-US" i="1">
                                <a:solidFill>
                                  <a:srgbClr val="C00000"/>
                                </a:solidFill>
                                <a:latin typeface="Cambria Math" charset="0"/>
                              </a:rPr>
                              <m:t>𝑘</m:t>
                            </m:r>
                          </m:den>
                        </m:f>
                      </m:e>
                    </m:d>
                    <m:sSup>
                      <m:sSupPr>
                        <m:ctrlPr>
                          <a:rPr lang="mr-IN" i="1">
                            <a:solidFill>
                              <a:srgbClr val="C00000"/>
                            </a:solidFill>
                            <a:latin typeface="Cambria Math" charset="0"/>
                          </a:rPr>
                        </m:ctrlPr>
                      </m:sSupPr>
                      <m:e>
                        <m:r>
                          <a:rPr lang="en-US" i="1">
                            <a:solidFill>
                              <a:srgbClr val="C00000"/>
                            </a:solidFill>
                            <a:latin typeface="Cambria Math" charset="0"/>
                          </a:rPr>
                          <m:t>𝑝</m:t>
                        </m:r>
                      </m:e>
                      <m:sup>
                        <m:r>
                          <a:rPr lang="en-US" i="1">
                            <a:solidFill>
                              <a:srgbClr val="C00000"/>
                            </a:solidFill>
                            <a:latin typeface="Cambria Math" charset="0"/>
                          </a:rPr>
                          <m:t>𝑘</m:t>
                        </m:r>
                      </m:sup>
                    </m:sSup>
                    <m:sSup>
                      <m:sSupPr>
                        <m:ctrlPr>
                          <a:rPr lang="mr-IN" i="1">
                            <a:solidFill>
                              <a:srgbClr val="C00000"/>
                            </a:solidFill>
                            <a:latin typeface="Cambria Math" charset="0"/>
                          </a:rPr>
                        </m:ctrlPr>
                      </m:sSupPr>
                      <m:e>
                        <m:r>
                          <a:rPr lang="en-US" i="1">
                            <a:solidFill>
                              <a:srgbClr val="C00000"/>
                            </a:solidFill>
                            <a:latin typeface="Cambria Math" charset="0"/>
                          </a:rPr>
                          <m:t>(1−</m:t>
                        </m:r>
                        <m:r>
                          <a:rPr lang="en-US" i="1">
                            <a:solidFill>
                              <a:srgbClr val="C00000"/>
                            </a:solidFill>
                            <a:latin typeface="Cambria Math" charset="0"/>
                          </a:rPr>
                          <m:t>𝑝</m:t>
                        </m:r>
                        <m:r>
                          <a:rPr lang="en-US" i="1">
                            <a:solidFill>
                              <a:srgbClr val="C00000"/>
                            </a:solidFill>
                            <a:latin typeface="Cambria Math" charset="0"/>
                          </a:rPr>
                          <m:t>)</m:t>
                        </m:r>
                      </m:e>
                      <m:sup>
                        <m:r>
                          <a:rPr lang="en-US" i="1">
                            <a:solidFill>
                              <a:srgbClr val="C00000"/>
                            </a:solidFill>
                            <a:latin typeface="Cambria Math" charset="0"/>
                          </a:rPr>
                          <m:t>(</m:t>
                        </m:r>
                        <m:r>
                          <a:rPr lang="en-US" i="1">
                            <a:solidFill>
                              <a:srgbClr val="C00000"/>
                            </a:solidFill>
                            <a:latin typeface="Cambria Math" charset="0"/>
                          </a:rPr>
                          <m:t>𝑛</m:t>
                        </m:r>
                        <m:r>
                          <a:rPr lang="en-US" i="1">
                            <a:solidFill>
                              <a:srgbClr val="C00000"/>
                            </a:solidFill>
                            <a:latin typeface="Cambria Math" charset="0"/>
                          </a:rPr>
                          <m:t>−</m:t>
                        </m:r>
                        <m:r>
                          <a:rPr lang="en-US" i="1">
                            <a:solidFill>
                              <a:srgbClr val="C00000"/>
                            </a:solidFill>
                            <a:latin typeface="Cambria Math" charset="0"/>
                          </a:rPr>
                          <m:t>𝑘</m:t>
                        </m:r>
                        <m:r>
                          <a:rPr lang="en-US" i="1">
                            <a:solidFill>
                              <a:srgbClr val="C00000"/>
                            </a:solidFill>
                            <a:latin typeface="Cambria Math" charset="0"/>
                          </a:rPr>
                          <m:t>)</m:t>
                        </m:r>
                      </m:sup>
                    </m:sSup>
                    <m:r>
                      <a:rPr lang="en-US" i="1">
                        <a:solidFill>
                          <a:srgbClr val="C00000"/>
                        </a:solidFill>
                        <a:latin typeface="Cambria Math" charset="0"/>
                      </a:rPr>
                      <m:t>=</m:t>
                    </m:r>
                    <m:d>
                      <m:dPr>
                        <m:ctrlPr>
                          <a:rPr lang="mr-IN" i="1">
                            <a:solidFill>
                              <a:srgbClr val="C00000"/>
                            </a:solidFill>
                            <a:latin typeface="Cambria Math" charset="0"/>
                          </a:rPr>
                        </m:ctrlPr>
                      </m:dPr>
                      <m:e>
                        <m:f>
                          <m:fPr>
                            <m:type m:val="noBar"/>
                            <m:ctrlPr>
                              <a:rPr lang="mr-IN" i="1">
                                <a:solidFill>
                                  <a:srgbClr val="C00000"/>
                                </a:solidFill>
                                <a:latin typeface="Cambria Math" charset="0"/>
                              </a:rPr>
                            </m:ctrlPr>
                          </m:fPr>
                          <m:num>
                            <m:r>
                              <a:rPr lang="en-US" i="1">
                                <a:solidFill>
                                  <a:srgbClr val="C00000"/>
                                </a:solidFill>
                                <a:latin typeface="Cambria Math" charset="0"/>
                              </a:rPr>
                              <m:t>𝑛</m:t>
                            </m:r>
                          </m:num>
                          <m:den>
                            <m:r>
                              <a:rPr lang="en-US" i="1">
                                <a:solidFill>
                                  <a:srgbClr val="C00000"/>
                                </a:solidFill>
                                <a:latin typeface="Cambria Math" charset="0"/>
                              </a:rPr>
                              <m:t>𝑘</m:t>
                            </m:r>
                          </m:den>
                        </m:f>
                      </m:e>
                    </m:d>
                    <m:sSup>
                      <m:sSupPr>
                        <m:ctrlPr>
                          <a:rPr lang="mr-IN" i="1">
                            <a:solidFill>
                              <a:srgbClr val="C00000"/>
                            </a:solidFill>
                            <a:latin typeface="Cambria Math" charset="0"/>
                          </a:rPr>
                        </m:ctrlPr>
                      </m:sSupPr>
                      <m:e>
                        <m:r>
                          <a:rPr lang="en-US" i="1">
                            <a:solidFill>
                              <a:srgbClr val="C00000"/>
                            </a:solidFill>
                            <a:latin typeface="Cambria Math" charset="0"/>
                          </a:rPr>
                          <m:t>𝑝</m:t>
                        </m:r>
                      </m:e>
                      <m:sup>
                        <m:r>
                          <a:rPr lang="en-US" i="1">
                            <a:solidFill>
                              <a:srgbClr val="C00000"/>
                            </a:solidFill>
                            <a:latin typeface="Cambria Math" charset="0"/>
                          </a:rPr>
                          <m:t>𝑘</m:t>
                        </m:r>
                      </m:sup>
                    </m:sSup>
                    <m:sSup>
                      <m:sSupPr>
                        <m:ctrlPr>
                          <a:rPr lang="mr-IN" i="1">
                            <a:solidFill>
                              <a:srgbClr val="C00000"/>
                            </a:solidFill>
                            <a:latin typeface="Cambria Math" charset="0"/>
                          </a:rPr>
                        </m:ctrlPr>
                      </m:sSupPr>
                      <m:e>
                        <m:r>
                          <a:rPr lang="en-US" i="1">
                            <a:solidFill>
                              <a:srgbClr val="C00000"/>
                            </a:solidFill>
                            <a:latin typeface="Cambria Math" charset="0"/>
                          </a:rPr>
                          <m:t>𝑞</m:t>
                        </m:r>
                      </m:e>
                      <m:sup>
                        <m:r>
                          <a:rPr lang="en-US" i="1">
                            <a:solidFill>
                              <a:srgbClr val="C00000"/>
                            </a:solidFill>
                            <a:latin typeface="Cambria Math" charset="0"/>
                          </a:rPr>
                          <m:t>(</m:t>
                        </m:r>
                        <m:r>
                          <a:rPr lang="en-US" i="1">
                            <a:solidFill>
                              <a:srgbClr val="C00000"/>
                            </a:solidFill>
                            <a:latin typeface="Cambria Math" charset="0"/>
                          </a:rPr>
                          <m:t>𝑛</m:t>
                        </m:r>
                        <m:r>
                          <a:rPr lang="en-US" i="1">
                            <a:solidFill>
                              <a:srgbClr val="C00000"/>
                            </a:solidFill>
                            <a:latin typeface="Cambria Math" charset="0"/>
                          </a:rPr>
                          <m:t>−</m:t>
                        </m:r>
                        <m:r>
                          <a:rPr lang="en-US" i="1">
                            <a:solidFill>
                              <a:srgbClr val="C00000"/>
                            </a:solidFill>
                            <a:latin typeface="Cambria Math" charset="0"/>
                          </a:rPr>
                          <m:t>𝑘</m:t>
                        </m:r>
                        <m:r>
                          <a:rPr lang="en-US" i="1">
                            <a:solidFill>
                              <a:srgbClr val="C00000"/>
                            </a:solidFill>
                            <a:latin typeface="Cambria Math" charset="0"/>
                          </a:rPr>
                          <m:t>)</m:t>
                        </m:r>
                      </m:sup>
                    </m:sSup>
                  </m:oMath>
                </a14:m>
                <a:endParaRPr lang="en-US" i="1" dirty="0" smtClean="0">
                  <a:solidFill>
                    <a:srgbClr val="C00000"/>
                  </a:solidFill>
                  <a:latin typeface="Cambria Math" charset="0"/>
                </a:endParaRPr>
              </a:p>
              <a:p>
                <a:endParaRPr lang="en-US" dirty="0" smtClean="0">
                  <a:solidFill>
                    <a:schemeClr val="tx1"/>
                  </a:solidFill>
                </a:endParaRPr>
              </a:p>
              <a:p>
                <a:r>
                  <a:rPr lang="en-US" dirty="0" smtClean="0">
                    <a:solidFill>
                      <a:schemeClr val="tx1"/>
                    </a:solidFill>
                  </a:rPr>
                  <a:t>The </a:t>
                </a:r>
                <a:r>
                  <a:rPr lang="en-US" b="1" dirty="0" smtClean="0">
                    <a:solidFill>
                      <a:schemeClr val="tx1"/>
                    </a:solidFill>
                  </a:rPr>
                  <a:t>binomial coefficient: </a:t>
                </a:r>
                <a14:m>
                  <m:oMath xmlns:m="http://schemas.openxmlformats.org/officeDocument/2006/math">
                    <m:d>
                      <m:dPr>
                        <m:ctrlPr>
                          <a:rPr lang="mr-IN" i="1">
                            <a:solidFill>
                              <a:srgbClr val="C00000"/>
                            </a:solidFill>
                            <a:latin typeface="Cambria Math" charset="0"/>
                          </a:rPr>
                        </m:ctrlPr>
                      </m:dPr>
                      <m:e>
                        <m:f>
                          <m:fPr>
                            <m:type m:val="noBar"/>
                            <m:ctrlPr>
                              <a:rPr lang="mr-IN" i="1">
                                <a:solidFill>
                                  <a:srgbClr val="C00000"/>
                                </a:solidFill>
                                <a:latin typeface="Cambria Math" charset="0"/>
                              </a:rPr>
                            </m:ctrlPr>
                          </m:fPr>
                          <m:num>
                            <m:r>
                              <a:rPr lang="en-US" i="1">
                                <a:solidFill>
                                  <a:srgbClr val="C00000"/>
                                </a:solidFill>
                                <a:latin typeface="Cambria Math" charset="0"/>
                              </a:rPr>
                              <m:t>𝑛</m:t>
                            </m:r>
                          </m:num>
                          <m:den>
                            <m:r>
                              <a:rPr lang="en-US" i="1">
                                <a:solidFill>
                                  <a:srgbClr val="C00000"/>
                                </a:solidFill>
                                <a:latin typeface="Cambria Math" charset="0"/>
                              </a:rPr>
                              <m:t>𝑘</m:t>
                            </m:r>
                          </m:den>
                        </m:f>
                      </m:e>
                    </m:d>
                    <m:r>
                      <a:rPr lang="en-US" b="0" i="1" smtClean="0">
                        <a:solidFill>
                          <a:srgbClr val="C00000"/>
                        </a:solidFill>
                        <a:latin typeface="Cambria Math" charset="0"/>
                      </a:rPr>
                      <m:t>= </m:t>
                    </m:r>
                    <m:f>
                      <m:fPr>
                        <m:ctrlPr>
                          <a:rPr lang="mr-IN" b="0" i="1" smtClean="0">
                            <a:solidFill>
                              <a:srgbClr val="C00000"/>
                            </a:solidFill>
                            <a:latin typeface="Cambria Math" charset="0"/>
                          </a:rPr>
                        </m:ctrlPr>
                      </m:fPr>
                      <m:num>
                        <m:r>
                          <a:rPr lang="en-US" b="0" i="1" smtClean="0">
                            <a:solidFill>
                              <a:srgbClr val="C00000"/>
                            </a:solidFill>
                            <a:latin typeface="Cambria Math" charset="0"/>
                          </a:rPr>
                          <m:t>𝑛</m:t>
                        </m:r>
                        <m:r>
                          <a:rPr lang="en-US" b="0" i="1" smtClean="0">
                            <a:solidFill>
                              <a:srgbClr val="C00000"/>
                            </a:solidFill>
                            <a:latin typeface="Cambria Math" charset="0"/>
                          </a:rPr>
                          <m:t>!</m:t>
                        </m:r>
                      </m:num>
                      <m:den>
                        <m:r>
                          <a:rPr lang="en-US" b="0" i="1" smtClean="0">
                            <a:solidFill>
                              <a:srgbClr val="C00000"/>
                            </a:solidFill>
                            <a:latin typeface="Cambria Math" charset="0"/>
                          </a:rPr>
                          <m:t>𝑘</m:t>
                        </m:r>
                        <m:r>
                          <a:rPr lang="en-US" b="0" i="1" smtClean="0">
                            <a:solidFill>
                              <a:srgbClr val="C00000"/>
                            </a:solidFill>
                            <a:latin typeface="Cambria Math" charset="0"/>
                          </a:rPr>
                          <m:t>!</m:t>
                        </m:r>
                        <m:d>
                          <m:dPr>
                            <m:ctrlPr>
                              <a:rPr lang="en-US" b="0" i="1" smtClean="0">
                                <a:solidFill>
                                  <a:srgbClr val="C00000"/>
                                </a:solidFill>
                                <a:latin typeface="Cambria Math" charset="0"/>
                              </a:rPr>
                            </m:ctrlPr>
                          </m:dPr>
                          <m:e>
                            <m:r>
                              <a:rPr lang="en-US" b="0" i="1" smtClean="0">
                                <a:solidFill>
                                  <a:srgbClr val="C00000"/>
                                </a:solidFill>
                                <a:latin typeface="Cambria Math" charset="0"/>
                              </a:rPr>
                              <m:t>𝑛</m:t>
                            </m:r>
                            <m:r>
                              <a:rPr lang="en-US" b="0" i="1" smtClean="0">
                                <a:solidFill>
                                  <a:srgbClr val="C00000"/>
                                </a:solidFill>
                                <a:latin typeface="Cambria Math" charset="0"/>
                              </a:rPr>
                              <m:t>−</m:t>
                            </m:r>
                            <m:r>
                              <a:rPr lang="en-US" b="0" i="1" smtClean="0">
                                <a:solidFill>
                                  <a:srgbClr val="C00000"/>
                                </a:solidFill>
                                <a:latin typeface="Cambria Math" charset="0"/>
                              </a:rPr>
                              <m:t>𝑘</m:t>
                            </m:r>
                          </m:e>
                        </m:d>
                        <m:r>
                          <a:rPr lang="en-US" b="0" i="1" smtClean="0">
                            <a:solidFill>
                              <a:srgbClr val="C00000"/>
                            </a:solidFill>
                            <a:latin typeface="Cambria Math" charset="0"/>
                          </a:rPr>
                          <m:t>!</m:t>
                        </m:r>
                      </m:den>
                    </m:f>
                  </m:oMath>
                </a14:m>
                <a:r>
                  <a:rPr lang="en-US" dirty="0" smtClean="0">
                    <a:solidFill>
                      <a:schemeClr val="tx1"/>
                    </a:solidFill>
                  </a:rPr>
                  <a:t>  </a:t>
                </a:r>
                <a:endParaRPr lang="en-US" dirty="0">
                  <a:solidFill>
                    <a:schemeClr val="tx1"/>
                  </a:solidFill>
                </a:endParaRPr>
              </a:p>
              <a:p>
                <a:pPr lvl="1"/>
                <a:r>
                  <a:rPr lang="en-US" dirty="0" smtClean="0">
                    <a:solidFill>
                      <a:schemeClr val="tx1"/>
                    </a:solidFill>
                  </a:rPr>
                  <a:t>read as "n choose k" </a:t>
                </a:r>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1970"/>
                </a:stretch>
              </a:blipFill>
            </p:spPr>
            <p:txBody>
              <a:bodyPr/>
              <a:lstStyle/>
              <a:p>
                <a:r>
                  <a:rPr lang="en-US">
                    <a:noFill/>
                  </a:rPr>
                  <a:t> </a:t>
                </a:r>
              </a:p>
            </p:txBody>
          </p:sp>
        </mc:Fallback>
      </mc:AlternateContent>
    </p:spTree>
    <p:extLst>
      <p:ext uri="{BB962C8B-B14F-4D97-AF65-F5344CB8AC3E}">
        <p14:creationId xmlns:p14="http://schemas.microsoft.com/office/powerpoint/2010/main" val="59119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14:m>
                  <m:oMath xmlns:m="http://schemas.openxmlformats.org/officeDocument/2006/math">
                    <m:r>
                      <a:rPr lang="en-US" i="1" smtClean="0">
                        <a:solidFill>
                          <a:schemeClr val="tx1"/>
                        </a:solidFill>
                        <a:latin typeface="Cambria Math" charset="0"/>
                      </a:rPr>
                      <m:t>𝑃</m:t>
                    </m:r>
                    <m:d>
                      <m:dPr>
                        <m:ctrlPr>
                          <a:rPr lang="en-US" i="1">
                            <a:solidFill>
                              <a:schemeClr val="tx1"/>
                            </a:solidFill>
                            <a:latin typeface="Cambria Math" charset="0"/>
                          </a:rPr>
                        </m:ctrlPr>
                      </m:dPr>
                      <m:e>
                        <m:r>
                          <a:rPr lang="en-US" i="1">
                            <a:solidFill>
                              <a:schemeClr val="tx1"/>
                            </a:solidFill>
                            <a:latin typeface="Cambria Math" charset="0"/>
                          </a:rPr>
                          <m:t>𝑘</m:t>
                        </m:r>
                        <m:r>
                          <a:rPr lang="en-US" b="0" i="1" smtClean="0">
                            <a:solidFill>
                              <a:schemeClr val="tx1"/>
                            </a:solidFill>
                            <a:latin typeface="Cambria Math" charset="0"/>
                          </a:rPr>
                          <m:t> </m:t>
                        </m:r>
                        <m:r>
                          <a:rPr lang="en-US" b="0" i="1" smtClean="0">
                            <a:solidFill>
                              <a:schemeClr val="tx1"/>
                            </a:solidFill>
                            <a:latin typeface="Cambria Math" charset="0"/>
                          </a:rPr>
                          <m:t>𝑠𝑢𝑐𝑐𝑒𝑠𝑠𝑒𝑠</m:t>
                        </m:r>
                      </m:e>
                    </m:d>
                    <m:r>
                      <a:rPr lang="en-US" i="1">
                        <a:solidFill>
                          <a:schemeClr val="tx1"/>
                        </a:solidFill>
                        <a:latin typeface="Cambria Math" charset="0"/>
                      </a:rPr>
                      <m:t>= </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d>
                          <m:dPr>
                            <m:ctrlPr>
                              <a:rPr lang="en-US" i="1">
                                <a:solidFill>
                                  <a:schemeClr val="tx1"/>
                                </a:solidFill>
                                <a:latin typeface="Cambria Math" charset="0"/>
                              </a:rPr>
                            </m:ctrlPr>
                          </m:dPr>
                          <m:e>
                            <m:r>
                              <a:rPr lang="en-US" i="1">
                                <a:solidFill>
                                  <a:schemeClr val="tx1"/>
                                </a:solidFill>
                                <a:latin typeface="Cambria Math" charset="0"/>
                              </a:rPr>
                              <m:t>1−</m:t>
                            </m:r>
                            <m:r>
                              <a:rPr lang="en-US" i="1">
                                <a:solidFill>
                                  <a:schemeClr val="tx1"/>
                                </a:solidFill>
                                <a:latin typeface="Cambria Math" charset="0"/>
                              </a:rPr>
                              <m:t>𝑝</m:t>
                            </m:r>
                          </m:e>
                        </m:d>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r>
                      <a:rPr lang="en-US" i="1">
                        <a:solidFill>
                          <a:schemeClr val="tx1"/>
                        </a:solidFill>
                        <a:latin typeface="Cambria Math" charset="0"/>
                      </a:rPr>
                      <m:t>=</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r>
                          <a:rPr lang="en-US" i="1">
                            <a:solidFill>
                              <a:schemeClr val="tx1"/>
                            </a:solidFill>
                            <a:latin typeface="Cambria Math" charset="0"/>
                          </a:rPr>
                          <m:t>𝑞</m:t>
                        </m:r>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oMath>
                </a14:m>
                <a:endParaRPr lang="en-US" i="1" dirty="0" smtClean="0">
                  <a:solidFill>
                    <a:schemeClr val="tx1"/>
                  </a:solidFill>
                  <a:latin typeface="Cambria Math" charset="0"/>
                </a:endParaRPr>
              </a:p>
              <a:p>
                <a:pPr lvl="1"/>
                <a:r>
                  <a:rPr lang="en-US" dirty="0" smtClean="0">
                    <a:solidFill>
                      <a:schemeClr val="tx1"/>
                    </a:solidFill>
                  </a:rPr>
                  <a:t>Binomial coefficient:  </a:t>
                </a:r>
                <a14:m>
                  <m:oMath xmlns:m="http://schemas.openxmlformats.org/officeDocument/2006/math">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𝑛</m:t>
                        </m:r>
                        <m:r>
                          <a:rPr lang="en-US" i="1">
                            <a:solidFill>
                              <a:schemeClr val="tx1"/>
                            </a:solidFill>
                            <a:latin typeface="Cambria Math" charset="0"/>
                          </a:rPr>
                          <m:t>!</m:t>
                        </m:r>
                      </m:num>
                      <m:den>
                        <m:r>
                          <a:rPr lang="en-US" i="1">
                            <a:solidFill>
                              <a:schemeClr val="tx1"/>
                            </a:solidFill>
                            <a:latin typeface="Cambria Math" charset="0"/>
                          </a:rPr>
                          <m:t>𝑘</m:t>
                        </m:r>
                        <m:r>
                          <a:rPr lang="en-US" i="1">
                            <a:solidFill>
                              <a:schemeClr val="tx1"/>
                            </a:solidFill>
                            <a:latin typeface="Cambria Math" charset="0"/>
                          </a:rPr>
                          <m:t>!</m:t>
                        </m:r>
                        <m:d>
                          <m:dPr>
                            <m:ctrlPr>
                              <a:rPr lang="en-US" i="1">
                                <a:solidFill>
                                  <a:schemeClr val="tx1"/>
                                </a:solidFill>
                                <a:latin typeface="Cambria Math" charset="0"/>
                              </a:rPr>
                            </m:ctrlPr>
                          </m:dPr>
                          <m:e>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e>
                        </m:d>
                        <m:r>
                          <a:rPr lang="en-US" i="1">
                            <a:solidFill>
                              <a:schemeClr val="tx1"/>
                            </a:solidFill>
                            <a:latin typeface="Cambria Math" charset="0"/>
                          </a:rPr>
                          <m:t>!</m:t>
                        </m:r>
                      </m:den>
                    </m:f>
                  </m:oMath>
                </a14:m>
                <a:r>
                  <a:rPr lang="en-US" dirty="0">
                    <a:solidFill>
                      <a:schemeClr val="tx1"/>
                    </a:solidFill>
                  </a:rPr>
                  <a:t>  </a:t>
                </a:r>
                <a:endParaRPr lang="en-US" dirty="0">
                  <a:solidFill>
                    <a:schemeClr val="tx1"/>
                  </a:solidFill>
                </a:endParaRPr>
              </a:p>
              <a:p>
                <a:endParaRPr lang="en-US" dirty="0">
                  <a:solidFill>
                    <a:schemeClr val="tx1"/>
                  </a:solidFill>
                </a:endParaRPr>
              </a:p>
              <a:p>
                <a:r>
                  <a:rPr lang="en-US" dirty="0" smtClean="0">
                    <a:solidFill>
                      <a:schemeClr val="tx1"/>
                    </a:solidFill>
                  </a:rPr>
                  <a:t>Hypothesis test:</a:t>
                </a:r>
              </a:p>
              <a:p>
                <a:pPr lvl="1"/>
                <a:r>
                  <a:rPr lang="en-US" b="1" dirty="0" smtClean="0">
                    <a:solidFill>
                      <a:schemeClr val="tx1"/>
                    </a:solidFill>
                  </a:rPr>
                  <a:t>H</a:t>
                </a:r>
                <a:r>
                  <a:rPr lang="en-US" b="1" baseline="-25000" dirty="0" smtClean="0">
                    <a:solidFill>
                      <a:schemeClr val="tx1"/>
                    </a:solidFill>
                  </a:rPr>
                  <a:t>0</a:t>
                </a:r>
                <a:r>
                  <a:rPr lang="en-US" b="1" dirty="0" smtClean="0">
                    <a:solidFill>
                      <a:schemeClr val="tx1"/>
                    </a:solidFill>
                  </a:rPr>
                  <a:t> : The relative frequency of success in the underlying population is </a:t>
                </a:r>
                <a:r>
                  <a:rPr lang="en-US" b="1" i="1" dirty="0" smtClean="0">
                    <a:solidFill>
                      <a:schemeClr val="tx1"/>
                    </a:solidFill>
                  </a:rPr>
                  <a:t>p</a:t>
                </a:r>
                <a:r>
                  <a:rPr lang="en-US" b="1" i="1" baseline="-25000" dirty="0" smtClean="0">
                    <a:solidFill>
                      <a:schemeClr val="tx1"/>
                    </a:solidFill>
                  </a:rPr>
                  <a:t>0</a:t>
                </a:r>
              </a:p>
              <a:p>
                <a:pPr lvl="1"/>
                <a:r>
                  <a:rPr lang="en-US" b="1" dirty="0" smtClean="0">
                    <a:solidFill>
                      <a:schemeClr val="tx1"/>
                    </a:solidFill>
                  </a:rPr>
                  <a:t>H</a:t>
                </a:r>
                <a:r>
                  <a:rPr lang="en-US" b="1" baseline="-25000" dirty="0" smtClean="0">
                    <a:solidFill>
                      <a:schemeClr val="tx1"/>
                    </a:solidFill>
                  </a:rPr>
                  <a:t>A</a:t>
                </a:r>
                <a:r>
                  <a:rPr lang="en-US" b="1" dirty="0" smtClean="0">
                    <a:solidFill>
                      <a:schemeClr val="tx1"/>
                    </a:solidFill>
                  </a:rPr>
                  <a:t> : The relative frequency of success </a:t>
                </a:r>
                <a:r>
                  <a:rPr lang="en-US" b="1" dirty="0">
                    <a:solidFill>
                      <a:schemeClr val="tx1"/>
                    </a:solidFill>
                  </a:rPr>
                  <a:t>in the underlying population </a:t>
                </a:r>
                <a:r>
                  <a:rPr lang="en-US" b="1" dirty="0" smtClean="0">
                    <a:solidFill>
                      <a:schemeClr val="tx1"/>
                    </a:solidFill>
                  </a:rPr>
                  <a:t>is not </a:t>
                </a:r>
                <a:r>
                  <a:rPr lang="en-US" b="1" i="1" dirty="0" smtClean="0">
                    <a:solidFill>
                      <a:schemeClr val="tx1"/>
                    </a:solidFill>
                  </a:rPr>
                  <a:t>p</a:t>
                </a:r>
                <a:r>
                  <a:rPr lang="en-US" b="1" i="1" baseline="-25000" dirty="0" smtClean="0">
                    <a:solidFill>
                      <a:schemeClr val="tx1"/>
                    </a:solidFill>
                  </a:rPr>
                  <a:t>0</a:t>
                </a:r>
              </a:p>
              <a:p>
                <a:pPr lvl="1"/>
                <a:r>
                  <a:rPr lang="en-US" b="1" dirty="0">
                    <a:solidFill>
                      <a:schemeClr val="tx1"/>
                    </a:solidFill>
                  </a:rPr>
                  <a:t>H</a:t>
                </a:r>
                <a:r>
                  <a:rPr lang="en-US" b="1" baseline="-25000" dirty="0">
                    <a:solidFill>
                      <a:schemeClr val="tx1"/>
                    </a:solidFill>
                  </a:rPr>
                  <a:t>A</a:t>
                </a:r>
                <a:r>
                  <a:rPr lang="en-US" b="1" dirty="0">
                    <a:solidFill>
                      <a:schemeClr val="tx1"/>
                    </a:solidFill>
                  </a:rPr>
                  <a:t> : The relative frequency of success in the underlying population is </a:t>
                </a:r>
                <a:r>
                  <a:rPr lang="en-US" b="1" dirty="0" smtClean="0">
                    <a:solidFill>
                      <a:schemeClr val="tx1"/>
                    </a:solidFill>
                  </a:rPr>
                  <a:t>&gt; /&lt; </a:t>
                </a:r>
                <a:r>
                  <a:rPr lang="en-US" b="1" i="1" dirty="0" smtClean="0">
                    <a:solidFill>
                      <a:schemeClr val="tx1"/>
                    </a:solidFill>
                  </a:rPr>
                  <a:t>p</a:t>
                </a:r>
                <a:r>
                  <a:rPr lang="en-US" b="1" i="1" baseline="-25000" dirty="0" smtClean="0">
                    <a:solidFill>
                      <a:schemeClr val="tx1"/>
                    </a:solidFill>
                  </a:rPr>
                  <a:t>0</a:t>
                </a:r>
                <a:endParaRPr lang="en-US" b="1" dirty="0">
                  <a:solidFill>
                    <a:schemeClr val="tx1"/>
                  </a:solidFill>
                </a:endParaRPr>
              </a:p>
              <a:p>
                <a:pPr lvl="1"/>
                <a:endParaRPr lang="en-US" b="1"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b="-1364"/>
                </a:stretch>
              </a:blipFill>
            </p:spPr>
            <p:txBody>
              <a:bodyPr/>
              <a:lstStyle/>
              <a:p>
                <a:r>
                  <a:rPr lang="en-US">
                    <a:noFill/>
                  </a:rPr>
                  <a:t> </a:t>
                </a:r>
              </a:p>
            </p:txBody>
          </p:sp>
        </mc:Fallback>
      </mc:AlternateContent>
      <p:sp>
        <p:nvSpPr>
          <p:cNvPr id="6" name="Rectangle 5"/>
          <p:cNvSpPr/>
          <p:nvPr/>
        </p:nvSpPr>
        <p:spPr>
          <a:xfrm>
            <a:off x="10125635" y="4504766"/>
            <a:ext cx="403412" cy="4437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070040" y="3581436"/>
            <a:ext cx="3121959" cy="707886"/>
          </a:xfrm>
          <a:prstGeom prst="rect">
            <a:avLst/>
          </a:prstGeom>
          <a:noFill/>
        </p:spPr>
        <p:txBody>
          <a:bodyPr wrap="square" rtlCol="0">
            <a:spAutoFit/>
          </a:bodyPr>
          <a:lstStyle/>
          <a:p>
            <a:r>
              <a:rPr lang="en-US" sz="2000" b="1" dirty="0" smtClean="0">
                <a:solidFill>
                  <a:srgbClr val="C00000"/>
                </a:solidFill>
              </a:rPr>
              <a:t>Null proportion of successes to test against</a:t>
            </a:r>
            <a:endParaRPr lang="en-US" sz="2000" b="1" dirty="0">
              <a:solidFill>
                <a:srgbClr val="C00000"/>
              </a:solidFill>
            </a:endParaRPr>
          </a:p>
        </p:txBody>
      </p:sp>
    </p:spTree>
    <p:extLst>
      <p:ext uri="{BB962C8B-B14F-4D97-AF65-F5344CB8AC3E}">
        <p14:creationId xmlns:p14="http://schemas.microsoft.com/office/powerpoint/2010/main" val="1509274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weighs in</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50156"/>
          <a:stretch/>
        </p:blipFill>
        <p:spPr>
          <a:xfrm>
            <a:off x="6508376" y="2316375"/>
            <a:ext cx="4464424" cy="3489097"/>
          </a:xfrm>
        </p:spPr>
      </p:pic>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49118"/>
          <a:stretch/>
        </p:blipFill>
        <p:spPr>
          <a:xfrm>
            <a:off x="1097280" y="1851113"/>
            <a:ext cx="4956585" cy="3954359"/>
          </a:xfrm>
          <a:prstGeom prst="rect">
            <a:avLst/>
          </a:prstGeom>
        </p:spPr>
      </p:pic>
    </p:spTree>
    <p:extLst>
      <p:ext uri="{BB962C8B-B14F-4D97-AF65-F5344CB8AC3E}">
        <p14:creationId xmlns:p14="http://schemas.microsoft.com/office/powerpoint/2010/main" val="10750247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binomial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The </a:t>
                </a:r>
                <a:r>
                  <a:rPr lang="en-US" b="1" dirty="0" smtClean="0"/>
                  <a:t>expectation</a:t>
                </a:r>
                <a:r>
                  <a:rPr lang="en-US" dirty="0" smtClean="0"/>
                  <a:t> for a binomial </a:t>
                </a:r>
                <a:r>
                  <a:rPr lang="en-US" dirty="0" err="1" smtClean="0"/>
                  <a:t>r.v</a:t>
                </a:r>
                <a:r>
                  <a:rPr lang="en-US" dirty="0" smtClean="0"/>
                  <a:t>. </a:t>
                </a:r>
                <a:endParaRPr lang="en-US" dirty="0"/>
              </a:p>
              <a:p>
                <a:pPr lvl="1"/>
                <a14:m>
                  <m:oMath xmlns:m="http://schemas.openxmlformats.org/officeDocument/2006/math">
                    <m:r>
                      <a:rPr lang="en-US" i="1">
                        <a:latin typeface="Cambria Math" charset="0"/>
                        <a:ea typeface="Cambria Math" charset="0"/>
                        <a:cs typeface="Cambria Math" charset="0"/>
                      </a:rPr>
                      <m:t>𝔼</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𝑋</m:t>
                        </m:r>
                      </m:e>
                    </m:d>
                    <m:r>
                      <a:rPr lang="en-US" i="1">
                        <a:latin typeface="Cambria Math" charset="0"/>
                        <a:ea typeface="Cambria Math" charset="0"/>
                        <a:cs typeface="Cambria Math" charset="0"/>
                      </a:rPr>
                      <m:t>= </m:t>
                    </m:r>
                    <m:r>
                      <a:rPr lang="en-US" i="1">
                        <a:latin typeface="Cambria Math" charset="0"/>
                        <a:ea typeface="Cambria Math" charset="0"/>
                        <a:cs typeface="Cambria Math" charset="0"/>
                      </a:rPr>
                      <m:t>𝜇</m:t>
                    </m:r>
                    <m:r>
                      <a:rPr lang="en-US" b="0" i="0" smtClean="0">
                        <a:latin typeface="Cambria Math" charset="0"/>
                        <a:ea typeface="Cambria Math" charset="0"/>
                        <a:cs typeface="Cambria Math" charset="0"/>
                      </a:rPr>
                      <m:t>=</m:t>
                    </m:r>
                    <m:r>
                      <m:rPr>
                        <m:sty m:val="p"/>
                      </m:rPr>
                      <a:rPr lang="en-US" b="0" i="0" smtClean="0">
                        <a:latin typeface="Cambria Math" charset="0"/>
                        <a:ea typeface="Cambria Math" charset="0"/>
                        <a:cs typeface="Cambria Math" charset="0"/>
                      </a:rPr>
                      <m:t>np</m:t>
                    </m:r>
                  </m:oMath>
                </a14:m>
                <a:endParaRPr lang="en-US" b="0" dirty="0" smtClean="0">
                  <a:ea typeface="Cambria Math" charset="0"/>
                  <a:cs typeface="Cambria Math" charset="0"/>
                </a:endParaRPr>
              </a:p>
              <a:p>
                <a:r>
                  <a:rPr lang="en-US" dirty="0" smtClean="0"/>
                  <a:t> </a:t>
                </a:r>
              </a:p>
              <a:p>
                <a:r>
                  <a:rPr lang="en-US" dirty="0"/>
                  <a:t>The </a:t>
                </a:r>
                <a:r>
                  <a:rPr lang="en-US" b="1" dirty="0" smtClean="0"/>
                  <a:t>variance </a:t>
                </a:r>
                <a:r>
                  <a:rPr lang="en-US" dirty="0" smtClean="0"/>
                  <a:t>for </a:t>
                </a:r>
                <a:r>
                  <a:rPr lang="en-US" dirty="0"/>
                  <a:t>a binomial </a:t>
                </a:r>
                <a:r>
                  <a:rPr lang="en-US" dirty="0" err="1"/>
                  <a:t>r.v</a:t>
                </a:r>
                <a:r>
                  <a:rPr lang="en-US" dirty="0"/>
                  <a:t>. </a:t>
                </a:r>
              </a:p>
              <a:p>
                <a:pPr lvl="1"/>
                <a14:m>
                  <m:oMath xmlns:m="http://schemas.openxmlformats.org/officeDocument/2006/math">
                    <m:r>
                      <a:rPr lang="en-US" b="0" i="1" smtClean="0">
                        <a:latin typeface="Cambria Math" charset="0"/>
                        <a:ea typeface="Cambria Math" charset="0"/>
                        <a:cs typeface="Cambria Math" charset="0"/>
                      </a:rPr>
                      <m:t>𝑉𝑎𝑟</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𝑋</m:t>
                        </m:r>
                      </m:e>
                    </m:d>
                    <m:r>
                      <a:rPr lang="en-US" i="1">
                        <a:latin typeface="Cambria Math" charset="0"/>
                        <a:ea typeface="Cambria Math" charset="0"/>
                        <a:cs typeface="Cambria Math" charset="0"/>
                      </a:rPr>
                      <m:t>=</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𝜎</m:t>
                        </m:r>
                      </m:e>
                      <m:sup>
                        <m:r>
                          <a:rPr lang="en-US" i="1">
                            <a:latin typeface="Cambria Math" charset="0"/>
                            <a:ea typeface="Cambria Math" charset="0"/>
                            <a:cs typeface="Cambria Math" charset="0"/>
                          </a:rPr>
                          <m:t>2</m:t>
                        </m:r>
                      </m:sup>
                    </m:sSup>
                    <m:r>
                      <a:rPr lang="en-US">
                        <a:latin typeface="Cambria Math" charset="0"/>
                        <a:ea typeface="Cambria Math" charset="0"/>
                        <a:cs typeface="Cambria Math" charset="0"/>
                      </a:rPr>
                      <m:t>=</m:t>
                    </m:r>
                    <m:r>
                      <m:rPr>
                        <m:sty m:val="p"/>
                      </m:rPr>
                      <a:rPr lang="en-US">
                        <a:latin typeface="Cambria Math" charset="0"/>
                        <a:ea typeface="Cambria Math" charset="0"/>
                        <a:cs typeface="Cambria Math" charset="0"/>
                      </a:rPr>
                      <m:t>npq</m:t>
                    </m:r>
                    <m:r>
                      <a:rPr lang="en-US" b="0" i="0" smtClean="0">
                        <a:latin typeface="Cambria Math" charset="0"/>
                        <a:ea typeface="Cambria Math" charset="0"/>
                        <a:cs typeface="Cambria Math" charset="0"/>
                      </a:rPr>
                      <m:t>=</m:t>
                    </m:r>
                    <m:r>
                      <m:rPr>
                        <m:sty m:val="p"/>
                      </m:rPr>
                      <a:rPr lang="en-US" b="0" i="0" smtClean="0">
                        <a:latin typeface="Cambria Math" charset="0"/>
                        <a:ea typeface="Cambria Math" charset="0"/>
                        <a:cs typeface="Cambria Math" charset="0"/>
                      </a:rPr>
                      <m:t>np</m:t>
                    </m:r>
                    <m:r>
                      <a:rPr lang="en-US" b="0" i="0" smtClean="0">
                        <a:latin typeface="Cambria Math" charset="0"/>
                        <a:ea typeface="Cambria Math" charset="0"/>
                        <a:cs typeface="Cambria Math" charset="0"/>
                      </a:rPr>
                      <m:t>(1−</m:t>
                    </m:r>
                    <m:r>
                      <m:rPr>
                        <m:sty m:val="p"/>
                      </m:rPr>
                      <a:rPr lang="en-US" b="0" i="0" smtClean="0">
                        <a:latin typeface="Cambria Math" charset="0"/>
                        <a:ea typeface="Cambria Math" charset="0"/>
                        <a:cs typeface="Cambria Math" charset="0"/>
                      </a:rPr>
                      <m:t>p</m:t>
                    </m:r>
                    <m:r>
                      <a:rPr lang="en-US" b="0" i="0" smtClean="0">
                        <a:latin typeface="Cambria Math" charset="0"/>
                        <a:ea typeface="Cambria Math" charset="0"/>
                        <a:cs typeface="Cambria Math" charset="0"/>
                      </a:rPr>
                      <m:t>)</m:t>
                    </m:r>
                  </m:oMath>
                </a14:m>
                <a:endParaRPr lang="en-US" dirty="0">
                  <a:ea typeface="Cambria Math" charset="0"/>
                  <a:cs typeface="Cambria Math" charset="0"/>
                </a:endParaRPr>
              </a:p>
              <a:p>
                <a:r>
                  <a:rPr lang="en-US" dirty="0"/>
                  <a:t> </a:t>
                </a:r>
              </a:p>
              <a:p>
                <a:r>
                  <a:rPr lang="en-US" dirty="0"/>
                  <a:t>We write </a:t>
                </a:r>
                <a:r>
                  <a:rPr lang="en-US" dirty="0" smtClean="0"/>
                  <a:t>binomially distributed </a:t>
                </a:r>
                <a:r>
                  <a:rPr lang="en-US" dirty="0" err="1"/>
                  <a:t>r.v.'s</a:t>
                </a:r>
                <a:r>
                  <a:rPr lang="en-US" dirty="0"/>
                  <a:t> as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𝐵</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𝑛</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𝑝</m:t>
                    </m:r>
                    <m:r>
                      <a:rPr lang="en-US" i="1">
                        <a:latin typeface="Cambria Math" charset="0"/>
                        <a:ea typeface="Cambria Math" charset="0"/>
                        <a:cs typeface="Cambria Math" charset="0"/>
                      </a:rPr>
                      <m:t>)</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3182" b="-1515"/>
                </a:stretch>
              </a:blipFill>
            </p:spPr>
            <p:txBody>
              <a:bodyPr/>
              <a:lstStyle/>
              <a:p>
                <a:r>
                  <a:rPr lang="en-US">
                    <a:noFill/>
                  </a:rPr>
                  <a:t> </a:t>
                </a:r>
              </a:p>
            </p:txBody>
          </p:sp>
        </mc:Fallback>
      </mc:AlternateContent>
    </p:spTree>
    <p:extLst>
      <p:ext uri="{BB962C8B-B14F-4D97-AF65-F5344CB8AC3E}">
        <p14:creationId xmlns:p14="http://schemas.microsoft.com/office/powerpoint/2010/main" val="138059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Playing with a binomial </a:t>
            </a:r>
            <a:r>
              <a:rPr lang="en-US" dirty="0" err="1" smtClean="0"/>
              <a:t>rv</a:t>
            </a:r>
            <a:endParaRPr lang="en-US" dirty="0"/>
          </a:p>
        </p:txBody>
      </p:sp>
      <p:sp>
        <p:nvSpPr>
          <p:cNvPr id="3" name="Content Placeholder 2"/>
          <p:cNvSpPr>
            <a:spLocks noGrp="1"/>
          </p:cNvSpPr>
          <p:nvPr>
            <p:ph idx="1"/>
          </p:nvPr>
        </p:nvSpPr>
        <p:spPr/>
        <p:txBody>
          <a:bodyPr>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Each child born to a particular set of parents has a 25% probability of having blood type O.  Assume the parents had five children.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solidFill>
                  <a:srgbClr val="C00000"/>
                </a:solidFill>
              </a:rPr>
              <a:t>Here, n </a:t>
            </a:r>
            <a:r>
              <a:rPr lang="en-US" dirty="0">
                <a:solidFill>
                  <a:srgbClr val="C00000"/>
                </a:solidFill>
              </a:rPr>
              <a:t>= 5 and p = </a:t>
            </a:r>
            <a:r>
              <a:rPr lang="en-US" dirty="0" smtClean="0">
                <a:solidFill>
                  <a:srgbClr val="C00000"/>
                </a:solidFill>
              </a:rPr>
              <a:t>0.25, meaning we define Type O as "success", and not Type O as "failure". </a:t>
            </a:r>
            <a:r>
              <a:rPr lang="en-US" dirty="0" smtClean="0">
                <a:solidFill>
                  <a:srgbClr val="C00000"/>
                </a:solidFill>
                <a:sym typeface="Wingdings"/>
              </a:rPr>
              <a:t> X~B(5, 0.25)</a:t>
            </a:r>
            <a:endParaRPr lang="en-US" dirty="0">
              <a:solidFill>
                <a:srgbClr val="C00000"/>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r>
              <a:rPr lang="en-US" dirty="0" smtClean="0"/>
              <a:t>Tasks:</a:t>
            </a:r>
            <a:endParaRPr lang="en-US" dirty="0"/>
          </a:p>
          <a:p>
            <a:pPr lvl="1"/>
            <a:r>
              <a:rPr lang="en-US" dirty="0"/>
              <a:t>Compute expectation and variance</a:t>
            </a:r>
          </a:p>
          <a:p>
            <a:pPr lvl="1"/>
            <a:r>
              <a:rPr lang="en-US" dirty="0"/>
              <a:t>Visualize PMF</a:t>
            </a:r>
          </a:p>
          <a:p>
            <a:pPr lvl="1"/>
            <a:r>
              <a:rPr lang="en-US" dirty="0"/>
              <a:t>Visualize CDF</a:t>
            </a:r>
          </a:p>
          <a:p>
            <a:pPr lvl="1"/>
            <a:r>
              <a:rPr lang="en-US" dirty="0"/>
              <a:t>Make some calculations</a:t>
            </a:r>
            <a:r>
              <a:rPr lang="mr-IN" dirty="0"/>
              <a:t>…</a:t>
            </a:r>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35606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 and variance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0"/>
                <a:r>
                  <a:rPr lang="en-US" dirty="0"/>
                  <a:t>Each child born to a particular set of parents has a 25% probability of having blood type O.  Assume the parents had five children</a:t>
                </a:r>
                <a:r>
                  <a:rPr lang="en-US" dirty="0" smtClean="0"/>
                  <a:t>. </a:t>
                </a:r>
                <a:r>
                  <a:rPr lang="en-US" dirty="0" smtClean="0">
                    <a:solidFill>
                      <a:srgbClr val="C00000"/>
                    </a:solidFill>
                  </a:rPr>
                  <a:t>B(5, 0.25)</a:t>
                </a:r>
                <a:endParaRPr lang="en-US" dirty="0">
                  <a:solidFill>
                    <a:srgbClr val="C00000"/>
                  </a:solidFill>
                </a:endParaRPr>
              </a:p>
              <a:p>
                <a:pPr marL="91440" lvl="1" indent="-91440">
                  <a:spcBef>
                    <a:spcPts val="1200"/>
                  </a:spcBef>
                  <a:spcAft>
                    <a:spcPts val="200"/>
                  </a:spcAft>
                  <a:buSzPct val="100000"/>
                  <a:buFont typeface="Calibri" panose="020F0502020204030204" pitchFamily="34" charset="0"/>
                  <a:buChar char=" "/>
                </a:pPr>
                <a:endParaRPr lang="en-US" i="1" dirty="0" smtClean="0">
                  <a:latin typeface="Cambria Math" charset="0"/>
                  <a:ea typeface="Cambria Math" charset="0"/>
                  <a:cs typeface="Cambria Math" charset="0"/>
                </a:endParaRPr>
              </a:p>
              <a:p>
                <a:pPr marL="91440" lvl="1" indent="-91440">
                  <a:spcBef>
                    <a:spcPts val="1200"/>
                  </a:spcBef>
                  <a:spcAft>
                    <a:spcPts val="200"/>
                  </a:spcAft>
                  <a:buSzPct val="100000"/>
                  <a:buFont typeface="Calibri" panose="020F0502020204030204" pitchFamily="34" charset="0"/>
                  <a:buChar char=" "/>
                </a:pPr>
                <a14:m>
                  <m:oMath xmlns:m="http://schemas.openxmlformats.org/officeDocument/2006/math">
                    <m:r>
                      <a:rPr lang="en-US" i="1">
                        <a:latin typeface="Cambria Math" charset="0"/>
                        <a:ea typeface="Cambria Math" charset="0"/>
                        <a:cs typeface="Cambria Math" charset="0"/>
                      </a:rPr>
                      <m:t>𝔼</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𝑋</m:t>
                        </m:r>
                      </m:e>
                    </m:d>
                    <m:r>
                      <a:rPr lang="en-US" i="1">
                        <a:latin typeface="Cambria Math" charset="0"/>
                        <a:ea typeface="Cambria Math" charset="0"/>
                        <a:cs typeface="Cambria Math" charset="0"/>
                      </a:rPr>
                      <m:t>= </m:t>
                    </m:r>
                    <m:r>
                      <a:rPr lang="en-US" i="1">
                        <a:latin typeface="Cambria Math" charset="0"/>
                        <a:ea typeface="Cambria Math" charset="0"/>
                        <a:cs typeface="Cambria Math" charset="0"/>
                      </a:rPr>
                      <m:t>𝜇</m:t>
                    </m:r>
                    <m:r>
                      <a:rPr lang="en-US">
                        <a:latin typeface="Cambria Math" charset="0"/>
                        <a:ea typeface="Cambria Math" charset="0"/>
                        <a:cs typeface="Cambria Math" charset="0"/>
                      </a:rPr>
                      <m:t>=</m:t>
                    </m:r>
                    <m:r>
                      <m:rPr>
                        <m:sty m:val="p"/>
                      </m:rPr>
                      <a:rPr lang="en-US">
                        <a:latin typeface="Cambria Math" charset="0"/>
                        <a:ea typeface="Cambria Math" charset="0"/>
                        <a:cs typeface="Cambria Math" charset="0"/>
                      </a:rPr>
                      <m:t>np</m:t>
                    </m:r>
                  </m:oMath>
                </a14:m>
                <a:r>
                  <a:rPr lang="en-US" dirty="0" smtClean="0">
                    <a:ea typeface="Cambria Math" charset="0"/>
                    <a:cs typeface="Cambria Math" charset="0"/>
                  </a:rPr>
                  <a:t> </a:t>
                </a:r>
                <a:r>
                  <a:rPr lang="en-US" dirty="0" smtClean="0">
                    <a:solidFill>
                      <a:srgbClr val="C00000"/>
                    </a:solidFill>
                    <a:ea typeface="Cambria Math" charset="0"/>
                    <a:cs typeface="Cambria Math" charset="0"/>
                  </a:rPr>
                  <a:t>= 5*0.25 = 1.25</a:t>
                </a:r>
              </a:p>
              <a:p>
                <a:pPr marL="91440" lvl="1" indent="-91440">
                  <a:spcBef>
                    <a:spcPts val="1200"/>
                  </a:spcBef>
                  <a:spcAft>
                    <a:spcPts val="200"/>
                  </a:spcAft>
                  <a:buSzPct val="100000"/>
                  <a:buFont typeface="Calibri" panose="020F0502020204030204" pitchFamily="34" charset="0"/>
                  <a:buChar char=" "/>
                </a:pPr>
                <a14:m>
                  <m:oMath xmlns:m="http://schemas.openxmlformats.org/officeDocument/2006/math">
                    <m:r>
                      <a:rPr lang="en-US" i="1">
                        <a:latin typeface="Cambria Math" charset="0"/>
                        <a:ea typeface="Cambria Math" charset="0"/>
                        <a:cs typeface="Cambria Math" charset="0"/>
                      </a:rPr>
                      <m:t>𝑉𝑎𝑟</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𝑋</m:t>
                        </m:r>
                      </m:e>
                    </m:d>
                    <m:r>
                      <a:rPr lang="en-US" i="1">
                        <a:latin typeface="Cambria Math" charset="0"/>
                        <a:ea typeface="Cambria Math" charset="0"/>
                        <a:cs typeface="Cambria Math" charset="0"/>
                      </a:rPr>
                      <m:t>=</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𝜎</m:t>
                        </m:r>
                      </m:e>
                      <m:sup>
                        <m:r>
                          <a:rPr lang="en-US" i="1">
                            <a:latin typeface="Cambria Math" charset="0"/>
                            <a:ea typeface="Cambria Math" charset="0"/>
                            <a:cs typeface="Cambria Math" charset="0"/>
                          </a:rPr>
                          <m:t>2</m:t>
                        </m:r>
                      </m:sup>
                    </m:sSup>
                    <m:r>
                      <a:rPr lang="en-US">
                        <a:latin typeface="Cambria Math" charset="0"/>
                        <a:ea typeface="Cambria Math" charset="0"/>
                        <a:cs typeface="Cambria Math" charset="0"/>
                      </a:rPr>
                      <m:t>=</m:t>
                    </m:r>
                    <m:r>
                      <m:rPr>
                        <m:sty m:val="p"/>
                      </m:rPr>
                      <a:rPr lang="en-US">
                        <a:latin typeface="Cambria Math" charset="0"/>
                        <a:ea typeface="Cambria Math" charset="0"/>
                        <a:cs typeface="Cambria Math" charset="0"/>
                      </a:rPr>
                      <m:t>npq</m:t>
                    </m:r>
                    <m:r>
                      <a:rPr lang="en-US">
                        <a:latin typeface="Cambria Math" charset="0"/>
                        <a:ea typeface="Cambria Math" charset="0"/>
                        <a:cs typeface="Cambria Math" charset="0"/>
                      </a:rPr>
                      <m:t>=</m:t>
                    </m:r>
                    <m:r>
                      <m:rPr>
                        <m:sty m:val="p"/>
                      </m:rPr>
                      <a:rPr lang="en-US">
                        <a:latin typeface="Cambria Math" charset="0"/>
                        <a:ea typeface="Cambria Math" charset="0"/>
                        <a:cs typeface="Cambria Math" charset="0"/>
                      </a:rPr>
                      <m:t>np</m:t>
                    </m:r>
                    <m:r>
                      <a:rPr lang="en-US">
                        <a:latin typeface="Cambria Math" charset="0"/>
                        <a:ea typeface="Cambria Math" charset="0"/>
                        <a:cs typeface="Cambria Math" charset="0"/>
                      </a:rPr>
                      <m:t>(1−</m:t>
                    </m:r>
                    <m:r>
                      <m:rPr>
                        <m:sty m:val="p"/>
                      </m:rPr>
                      <a:rPr lang="en-US">
                        <a:latin typeface="Cambria Math" charset="0"/>
                        <a:ea typeface="Cambria Math" charset="0"/>
                        <a:cs typeface="Cambria Math" charset="0"/>
                      </a:rPr>
                      <m:t>p</m:t>
                    </m:r>
                    <m:r>
                      <a:rPr lang="en-US">
                        <a:latin typeface="Cambria Math" charset="0"/>
                        <a:ea typeface="Cambria Math" charset="0"/>
                        <a:cs typeface="Cambria Math" charset="0"/>
                      </a:rPr>
                      <m:t>)</m:t>
                    </m:r>
                  </m:oMath>
                </a14:m>
                <a:r>
                  <a:rPr lang="en-US" dirty="0" smtClean="0">
                    <a:ea typeface="Cambria Math" charset="0"/>
                    <a:cs typeface="Cambria Math" charset="0"/>
                  </a:rPr>
                  <a:t> </a:t>
                </a:r>
                <a:r>
                  <a:rPr lang="en-US" dirty="0" smtClean="0">
                    <a:solidFill>
                      <a:srgbClr val="C00000"/>
                    </a:solidFill>
                    <a:ea typeface="Cambria Math" charset="0"/>
                    <a:cs typeface="Cambria Math" charset="0"/>
                  </a:rPr>
                  <a:t>= 5*0.25*0.75 = </a:t>
                </a:r>
                <a:r>
                  <a:rPr lang="nb-NO" dirty="0" smtClean="0">
                    <a:solidFill>
                      <a:srgbClr val="C00000"/>
                    </a:solidFill>
                  </a:rPr>
                  <a:t>0.9375</a:t>
                </a:r>
              </a:p>
              <a:p>
                <a:pPr marL="91440" lvl="1" indent="-91440">
                  <a:spcBef>
                    <a:spcPts val="1200"/>
                  </a:spcBef>
                  <a:spcAft>
                    <a:spcPts val="200"/>
                  </a:spcAft>
                  <a:buSzPct val="100000"/>
                  <a:buFont typeface="Calibri" panose="020F0502020204030204" pitchFamily="34" charset="0"/>
                  <a:buChar char=" "/>
                </a:pPr>
                <a:endParaRPr lang="en-US" dirty="0">
                  <a:ea typeface="Cambria Math" charset="0"/>
                  <a:cs typeface="Cambria Math" charset="0"/>
                  <a:sym typeface="Wingdings"/>
                </a:endParaRPr>
              </a:p>
              <a:p>
                <a:pPr marL="91440" lvl="1" indent="-91440">
                  <a:spcBef>
                    <a:spcPts val="1200"/>
                  </a:spcBef>
                  <a:spcAft>
                    <a:spcPts val="200"/>
                  </a:spcAft>
                  <a:buSzPct val="100000"/>
                  <a:buFont typeface="Calibri" panose="020F0502020204030204" pitchFamily="34" charset="0"/>
                  <a:buChar char=" "/>
                </a:pPr>
                <a:endParaRPr lang="nb-NO" dirty="0">
                  <a:solidFill>
                    <a:srgbClr val="C00000"/>
                  </a:solidFill>
                </a:endParaRPr>
              </a:p>
              <a:p>
                <a:pPr marL="91440" lvl="1" indent="-91440">
                  <a:spcBef>
                    <a:spcPts val="1200"/>
                  </a:spcBef>
                  <a:spcAft>
                    <a:spcPts val="200"/>
                  </a:spcAft>
                  <a:buSzPct val="100000"/>
                  <a:buFont typeface="Calibri" panose="020F0502020204030204" pitchFamily="34" charset="0"/>
                  <a:buChar char=" "/>
                </a:pPr>
                <a:endParaRPr lang="en-US" dirty="0">
                  <a:ea typeface="Cambria Math" charset="0"/>
                  <a:cs typeface="Cambria Math" charset="0"/>
                </a:endParaRPr>
              </a:p>
              <a:p>
                <a:pPr marL="91440" lvl="1" indent="-91440">
                  <a:spcBef>
                    <a:spcPts val="1200"/>
                  </a:spcBef>
                  <a:spcAft>
                    <a:spcPts val="200"/>
                  </a:spcAft>
                  <a:buSzPct val="100000"/>
                  <a:buFont typeface="Calibri" panose="020F0502020204030204" pitchFamily="34" charset="0"/>
                  <a:buChar char=" "/>
                </a:pPr>
                <a:endParaRPr lang="en-US" dirty="0">
                  <a:ea typeface="Cambria Math" charset="0"/>
                  <a:cs typeface="Cambria Math"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18" t="-1970" r="-2788"/>
                </a:stretch>
              </a:blipFill>
            </p:spPr>
            <p:txBody>
              <a:bodyPr/>
              <a:lstStyle/>
              <a:p>
                <a:r>
                  <a:rPr lang="en-US">
                    <a:noFill/>
                  </a:rPr>
                  <a:t> </a:t>
                </a:r>
              </a:p>
            </p:txBody>
          </p:sp>
        </mc:Fallback>
      </mc:AlternateContent>
    </p:spTree>
    <p:extLst>
      <p:ext uri="{BB962C8B-B14F-4D97-AF65-F5344CB8AC3E}">
        <p14:creationId xmlns:p14="http://schemas.microsoft.com/office/powerpoint/2010/main" val="206078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PMF</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7234" y="1737360"/>
            <a:ext cx="7218491" cy="4737673"/>
          </a:xfrm>
        </p:spPr>
      </p:pic>
      <p:sp>
        <p:nvSpPr>
          <p:cNvPr id="6" name="Rectangle 5"/>
          <p:cNvSpPr/>
          <p:nvPr/>
        </p:nvSpPr>
        <p:spPr>
          <a:xfrm>
            <a:off x="3688597" y="3239146"/>
            <a:ext cx="867905" cy="3099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7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onaco" charset="0"/>
                <a:ea typeface="Monaco" charset="0"/>
                <a:cs typeface="Monaco" charset="0"/>
              </a:rPr>
              <a:t>?distributions</a:t>
            </a:r>
            <a:endParaRPr lang="en-US" dirty="0">
              <a:latin typeface="Monaco" charset="0"/>
              <a:ea typeface="Monaco" charset="0"/>
              <a:cs typeface="Monaco" charset="0"/>
            </a:endParaRPr>
          </a:p>
        </p:txBody>
      </p:sp>
      <p:sp>
        <p:nvSpPr>
          <p:cNvPr id="3" name="Content Placeholder 2"/>
          <p:cNvSpPr>
            <a:spLocks noGrp="1"/>
          </p:cNvSpPr>
          <p:nvPr>
            <p:ph idx="1"/>
          </p:nvPr>
        </p:nvSpPr>
        <p:spPr>
          <a:xfrm>
            <a:off x="1097280" y="1845734"/>
            <a:ext cx="11580334" cy="4023360"/>
          </a:xfrm>
        </p:spPr>
        <p:txBody>
          <a:bodyPr>
            <a:noAutofit/>
          </a:bodyPr>
          <a:lstStyle/>
          <a:p>
            <a:pPr>
              <a:lnSpc>
                <a:spcPct val="20000"/>
              </a:lnSpc>
            </a:pPr>
            <a:r>
              <a:rPr lang="en-US" sz="1200" u="sng" dirty="0">
                <a:latin typeface="Monaco" charset="0"/>
                <a:ea typeface="Monaco" charset="0"/>
                <a:cs typeface="Monaco" charset="0"/>
              </a:rPr>
              <a:t>Distributions</a:t>
            </a:r>
            <a:r>
              <a:rPr lang="en-US" sz="1200" dirty="0">
                <a:latin typeface="Monaco" charset="0"/>
                <a:ea typeface="Monaco" charset="0"/>
                <a:cs typeface="Monaco" charset="0"/>
              </a:rPr>
              <a:t> </a:t>
            </a:r>
            <a:r>
              <a:rPr lang="en-US" sz="1200" u="sng" dirty="0">
                <a:latin typeface="Monaco" charset="0"/>
                <a:ea typeface="Monaco" charset="0"/>
                <a:cs typeface="Monaco" charset="0"/>
              </a:rPr>
              <a:t>in</a:t>
            </a:r>
            <a:r>
              <a:rPr lang="en-US" sz="1200" dirty="0">
                <a:latin typeface="Monaco" charset="0"/>
                <a:ea typeface="Monaco" charset="0"/>
                <a:cs typeface="Monaco" charset="0"/>
              </a:rPr>
              <a:t> </a:t>
            </a:r>
            <a:r>
              <a:rPr lang="en-US" sz="1200" u="sng" dirty="0">
                <a:latin typeface="Monaco" charset="0"/>
                <a:ea typeface="Monaco" charset="0"/>
                <a:cs typeface="Monaco" charset="0"/>
              </a:rPr>
              <a:t>the</a:t>
            </a:r>
            <a:r>
              <a:rPr lang="en-US" sz="1200" dirty="0">
                <a:latin typeface="Monaco" charset="0"/>
                <a:ea typeface="Monaco" charset="0"/>
                <a:cs typeface="Monaco" charset="0"/>
              </a:rPr>
              <a:t> </a:t>
            </a:r>
            <a:r>
              <a:rPr lang="en-US" sz="1200" u="sng" dirty="0">
                <a:latin typeface="Monaco" charset="0"/>
                <a:ea typeface="Monaco" charset="0"/>
                <a:cs typeface="Monaco" charset="0"/>
              </a:rPr>
              <a:t>stats</a:t>
            </a:r>
            <a:r>
              <a:rPr lang="en-US" sz="1200" dirty="0">
                <a:latin typeface="Monaco" charset="0"/>
                <a:ea typeface="Monaco" charset="0"/>
                <a:cs typeface="Monaco" charset="0"/>
              </a:rPr>
              <a:t> </a:t>
            </a:r>
            <a:r>
              <a:rPr lang="en-US" sz="1200" u="sng" dirty="0" smtClean="0">
                <a:latin typeface="Monaco" charset="0"/>
                <a:ea typeface="Monaco" charset="0"/>
                <a:cs typeface="Monaco" charset="0"/>
              </a:rPr>
              <a:t>package</a:t>
            </a:r>
            <a:r>
              <a:rPr lang="en-US" sz="1200" dirty="0">
                <a:latin typeface="Monaco" charset="0"/>
                <a:ea typeface="Monaco" charset="0"/>
                <a:cs typeface="Monaco" charset="0"/>
              </a:rPr>
              <a:t/>
            </a:r>
            <a:br>
              <a:rPr lang="en-US" sz="1200" dirty="0">
                <a:latin typeface="Monaco" charset="0"/>
                <a:ea typeface="Monaco" charset="0"/>
                <a:cs typeface="Monaco" charset="0"/>
              </a:rPr>
            </a:br>
            <a:endParaRPr lang="en-US" sz="1200" dirty="0">
              <a:latin typeface="Monaco" charset="0"/>
              <a:ea typeface="Monaco" charset="0"/>
              <a:cs typeface="Monaco" charset="0"/>
            </a:endParaRPr>
          </a:p>
          <a:p>
            <a:pPr>
              <a:lnSpc>
                <a:spcPct val="20000"/>
              </a:lnSpc>
            </a:pPr>
            <a:endParaRPr lang="en-US" sz="1200" u="sng" dirty="0" smtClean="0">
              <a:latin typeface="Monaco" charset="0"/>
              <a:ea typeface="Monaco" charset="0"/>
              <a:cs typeface="Monaco" charset="0"/>
            </a:endParaRPr>
          </a:p>
          <a:p>
            <a:pPr>
              <a:lnSpc>
                <a:spcPct val="20000"/>
              </a:lnSpc>
            </a:pPr>
            <a:r>
              <a:rPr lang="en-US" sz="1200" u="sng" dirty="0" smtClean="0">
                <a:latin typeface="Monaco" charset="0"/>
                <a:ea typeface="Monaco" charset="0"/>
                <a:cs typeface="Monaco" charset="0"/>
              </a:rPr>
              <a:t>Description</a:t>
            </a:r>
            <a:r>
              <a:rPr lang="en-US" sz="1200" dirty="0" smtClean="0">
                <a:latin typeface="Monaco" charset="0"/>
                <a:ea typeface="Monaco" charset="0"/>
                <a:cs typeface="Monaco" charset="0"/>
              </a:rPr>
              <a:t>:</a:t>
            </a:r>
            <a:endParaRPr lang="en-US" sz="1200" dirty="0">
              <a:latin typeface="Monaco" charset="0"/>
              <a:ea typeface="Monaco" charset="0"/>
              <a:cs typeface="Monaco" charset="0"/>
            </a:endParaRPr>
          </a:p>
          <a:p>
            <a:pPr>
              <a:lnSpc>
                <a:spcPct val="20000"/>
              </a:lnSpc>
            </a:pPr>
            <a:r>
              <a:rPr lang="en-US" sz="1200" dirty="0">
                <a:latin typeface="Monaco" charset="0"/>
                <a:ea typeface="Monaco" charset="0"/>
                <a:cs typeface="Monaco" charset="0"/>
              </a:rPr>
              <a:t>     Density, cumulative distribution function, quantile function and</a:t>
            </a:r>
          </a:p>
          <a:p>
            <a:pPr>
              <a:lnSpc>
                <a:spcPct val="20000"/>
              </a:lnSpc>
            </a:pPr>
            <a:r>
              <a:rPr lang="en-US" sz="1200" dirty="0">
                <a:latin typeface="Monaco" charset="0"/>
                <a:ea typeface="Monaco" charset="0"/>
                <a:cs typeface="Monaco" charset="0"/>
              </a:rPr>
              <a:t>     random variate generation for many standard probability</a:t>
            </a:r>
          </a:p>
          <a:p>
            <a:pPr>
              <a:lnSpc>
                <a:spcPct val="20000"/>
              </a:lnSpc>
            </a:pPr>
            <a:r>
              <a:rPr lang="en-US" sz="1200" dirty="0">
                <a:latin typeface="Monaco" charset="0"/>
                <a:ea typeface="Monaco" charset="0"/>
                <a:cs typeface="Monaco" charset="0"/>
              </a:rPr>
              <a:t>     distributions are available in the ‘stats’ package.</a:t>
            </a:r>
          </a:p>
          <a:p>
            <a:pPr>
              <a:lnSpc>
                <a:spcPct val="20000"/>
              </a:lnSpc>
            </a:pPr>
            <a:endParaRPr lang="en-US" sz="1200" dirty="0">
              <a:latin typeface="Monaco" charset="0"/>
              <a:ea typeface="Monaco" charset="0"/>
              <a:cs typeface="Monaco" charset="0"/>
            </a:endParaRPr>
          </a:p>
          <a:p>
            <a:pPr>
              <a:lnSpc>
                <a:spcPct val="20000"/>
              </a:lnSpc>
            </a:pPr>
            <a:r>
              <a:rPr lang="en-US" sz="1200" u="sng" dirty="0">
                <a:latin typeface="Monaco" charset="0"/>
                <a:ea typeface="Monaco" charset="0"/>
                <a:cs typeface="Monaco" charset="0"/>
              </a:rPr>
              <a:t>Details</a:t>
            </a:r>
            <a:r>
              <a:rPr lang="en-US" sz="1200" dirty="0" smtClean="0">
                <a:latin typeface="Monaco" charset="0"/>
                <a:ea typeface="Monaco" charset="0"/>
                <a:cs typeface="Monaco" charset="0"/>
              </a:rPr>
              <a:t>:</a:t>
            </a:r>
            <a:r>
              <a:rPr lang="en-US" sz="1200" dirty="0">
                <a:latin typeface="Monaco" charset="0"/>
                <a:ea typeface="Monaco" charset="0"/>
                <a:cs typeface="Monaco" charset="0"/>
              </a:rPr>
              <a:t/>
            </a:r>
            <a:br>
              <a:rPr lang="en-US" sz="1200" dirty="0">
                <a:latin typeface="Monaco" charset="0"/>
                <a:ea typeface="Monaco" charset="0"/>
                <a:cs typeface="Monaco" charset="0"/>
              </a:rPr>
            </a:br>
            <a:endParaRPr lang="en-US" sz="1200" dirty="0">
              <a:latin typeface="Monaco" charset="0"/>
              <a:ea typeface="Monaco" charset="0"/>
              <a:cs typeface="Monaco" charset="0"/>
            </a:endParaRPr>
          </a:p>
          <a:p>
            <a:pPr>
              <a:lnSpc>
                <a:spcPct val="20000"/>
              </a:lnSpc>
            </a:pPr>
            <a:r>
              <a:rPr lang="en-US" sz="1200" dirty="0">
                <a:latin typeface="Monaco" charset="0"/>
                <a:ea typeface="Monaco" charset="0"/>
                <a:cs typeface="Monaco" charset="0"/>
              </a:rPr>
              <a:t>     The functions for the density/mass function, cumulative</a:t>
            </a:r>
          </a:p>
          <a:p>
            <a:pPr>
              <a:lnSpc>
                <a:spcPct val="20000"/>
              </a:lnSpc>
            </a:pPr>
            <a:r>
              <a:rPr lang="en-US" sz="1200" dirty="0">
                <a:latin typeface="Monaco" charset="0"/>
                <a:ea typeface="Monaco" charset="0"/>
                <a:cs typeface="Monaco" charset="0"/>
              </a:rPr>
              <a:t>     distribution function, quantile function and random variate</a:t>
            </a:r>
          </a:p>
          <a:p>
            <a:pPr>
              <a:lnSpc>
                <a:spcPct val="20000"/>
              </a:lnSpc>
            </a:pPr>
            <a:r>
              <a:rPr lang="en-US" sz="1200" dirty="0">
                <a:latin typeface="Monaco" charset="0"/>
                <a:ea typeface="Monaco" charset="0"/>
                <a:cs typeface="Monaco" charset="0"/>
              </a:rPr>
              <a:t>     generation are named in the form ‘dxxx’, ‘</a:t>
            </a:r>
            <a:r>
              <a:rPr lang="en-US" sz="1200" dirty="0" err="1">
                <a:latin typeface="Monaco" charset="0"/>
                <a:ea typeface="Monaco" charset="0"/>
                <a:cs typeface="Monaco" charset="0"/>
              </a:rPr>
              <a:t>pxxx</a:t>
            </a:r>
            <a:r>
              <a:rPr lang="en-US" sz="1200" dirty="0">
                <a:latin typeface="Monaco" charset="0"/>
                <a:ea typeface="Monaco" charset="0"/>
                <a:cs typeface="Monaco" charset="0"/>
              </a:rPr>
              <a:t>’, ‘</a:t>
            </a:r>
            <a:r>
              <a:rPr lang="en-US" sz="1200" dirty="0" err="1">
                <a:latin typeface="Monaco" charset="0"/>
                <a:ea typeface="Monaco" charset="0"/>
                <a:cs typeface="Monaco" charset="0"/>
              </a:rPr>
              <a:t>qxxx</a:t>
            </a:r>
            <a:r>
              <a:rPr lang="en-US" sz="1200" dirty="0">
                <a:latin typeface="Monaco" charset="0"/>
                <a:ea typeface="Monaco" charset="0"/>
                <a:cs typeface="Monaco" charset="0"/>
              </a:rPr>
              <a:t>’ and ‘</a:t>
            </a:r>
            <a:r>
              <a:rPr lang="en-US" sz="1200" dirty="0" err="1">
                <a:latin typeface="Monaco" charset="0"/>
                <a:ea typeface="Monaco" charset="0"/>
                <a:cs typeface="Monaco" charset="0"/>
              </a:rPr>
              <a:t>rxxx</a:t>
            </a:r>
            <a:r>
              <a:rPr lang="en-US" sz="1200" dirty="0">
                <a:latin typeface="Monaco" charset="0"/>
                <a:ea typeface="Monaco" charset="0"/>
                <a:cs typeface="Monaco" charset="0"/>
              </a:rPr>
              <a:t>’</a:t>
            </a:r>
          </a:p>
          <a:p>
            <a:pPr>
              <a:lnSpc>
                <a:spcPct val="20000"/>
              </a:lnSpc>
            </a:pPr>
            <a:r>
              <a:rPr lang="en-US" sz="1200" dirty="0">
                <a:latin typeface="Monaco" charset="0"/>
                <a:ea typeface="Monaco" charset="0"/>
                <a:cs typeface="Monaco" charset="0"/>
              </a:rPr>
              <a:t>     respectively.</a:t>
            </a:r>
          </a:p>
          <a:p>
            <a:pPr>
              <a:lnSpc>
                <a:spcPct val="20000"/>
              </a:lnSpc>
            </a:pPr>
            <a:r>
              <a:rPr lang="en-US" sz="1200" dirty="0">
                <a:latin typeface="Monaco" charset="0"/>
                <a:ea typeface="Monaco" charset="0"/>
                <a:cs typeface="Monaco" charset="0"/>
              </a:rPr>
              <a:t/>
            </a:r>
            <a:br>
              <a:rPr lang="en-US" sz="1200" dirty="0">
                <a:latin typeface="Monaco" charset="0"/>
                <a:ea typeface="Monaco" charset="0"/>
                <a:cs typeface="Monaco" charset="0"/>
              </a:rPr>
            </a:br>
            <a:endParaRPr lang="en-US" sz="1200" dirty="0">
              <a:latin typeface="Monaco" charset="0"/>
              <a:ea typeface="Monaco" charset="0"/>
              <a:cs typeface="Monaco" charset="0"/>
            </a:endParaRPr>
          </a:p>
          <a:p>
            <a:pPr>
              <a:lnSpc>
                <a:spcPct val="20000"/>
              </a:lnSpc>
            </a:pPr>
            <a:r>
              <a:rPr lang="en-US" sz="1200" dirty="0">
                <a:latin typeface="Monaco" charset="0"/>
                <a:ea typeface="Monaco" charset="0"/>
                <a:cs typeface="Monaco" charset="0"/>
              </a:rPr>
              <a:t>     For the beta distribution see ‘</a:t>
            </a:r>
            <a:r>
              <a:rPr lang="en-US" sz="1200" dirty="0" err="1">
                <a:latin typeface="Monaco" charset="0"/>
                <a:ea typeface="Monaco" charset="0"/>
                <a:cs typeface="Monaco" charset="0"/>
              </a:rPr>
              <a:t>dbeta</a:t>
            </a:r>
            <a:r>
              <a:rPr lang="en-US" sz="1200" dirty="0">
                <a:latin typeface="Monaco" charset="0"/>
                <a:ea typeface="Monaco" charset="0"/>
                <a:cs typeface="Monaco" charset="0"/>
              </a:rPr>
              <a:t>’.</a:t>
            </a:r>
          </a:p>
          <a:p>
            <a:pPr>
              <a:lnSpc>
                <a:spcPct val="20000"/>
              </a:lnSpc>
            </a:pPr>
            <a:r>
              <a:rPr lang="en-US" sz="1200" dirty="0">
                <a:latin typeface="Monaco" charset="0"/>
                <a:ea typeface="Monaco" charset="0"/>
                <a:cs typeface="Monaco" charset="0"/>
              </a:rPr>
              <a:t/>
            </a:r>
            <a:br>
              <a:rPr lang="en-US" sz="1200" dirty="0">
                <a:latin typeface="Monaco" charset="0"/>
                <a:ea typeface="Monaco" charset="0"/>
                <a:cs typeface="Monaco" charset="0"/>
              </a:rPr>
            </a:br>
            <a:endParaRPr lang="en-US" sz="1200" dirty="0">
              <a:latin typeface="Monaco" charset="0"/>
              <a:ea typeface="Monaco" charset="0"/>
              <a:cs typeface="Monaco" charset="0"/>
            </a:endParaRPr>
          </a:p>
          <a:p>
            <a:pPr>
              <a:lnSpc>
                <a:spcPct val="20000"/>
              </a:lnSpc>
            </a:pPr>
            <a:r>
              <a:rPr lang="en-US" sz="1200" dirty="0">
                <a:latin typeface="Monaco" charset="0"/>
                <a:ea typeface="Monaco" charset="0"/>
                <a:cs typeface="Monaco" charset="0"/>
              </a:rPr>
              <a:t>     For the binomial (including Bernoulli) distribution see ‘</a:t>
            </a:r>
            <a:r>
              <a:rPr lang="en-US" sz="1200" dirty="0" err="1">
                <a:latin typeface="Monaco" charset="0"/>
                <a:ea typeface="Monaco" charset="0"/>
                <a:cs typeface="Monaco" charset="0"/>
              </a:rPr>
              <a:t>dbinom</a:t>
            </a:r>
            <a:r>
              <a:rPr lang="en-US" sz="1200" dirty="0">
                <a:latin typeface="Monaco" charset="0"/>
                <a:ea typeface="Monaco" charset="0"/>
                <a:cs typeface="Monaco" charset="0"/>
              </a:rPr>
              <a:t>’.</a:t>
            </a:r>
          </a:p>
          <a:p>
            <a:pPr>
              <a:lnSpc>
                <a:spcPct val="20000"/>
              </a:lnSpc>
            </a:pPr>
            <a:r>
              <a:rPr lang="en-US" sz="1200" dirty="0">
                <a:latin typeface="Monaco" charset="0"/>
                <a:ea typeface="Monaco" charset="0"/>
                <a:cs typeface="Monaco" charset="0"/>
              </a:rPr>
              <a:t/>
            </a:r>
            <a:br>
              <a:rPr lang="en-US" sz="1200" dirty="0">
                <a:latin typeface="Monaco" charset="0"/>
                <a:ea typeface="Monaco" charset="0"/>
                <a:cs typeface="Monaco" charset="0"/>
              </a:rPr>
            </a:br>
            <a:endParaRPr lang="en-US" sz="1200" dirty="0">
              <a:latin typeface="Monaco" charset="0"/>
              <a:ea typeface="Monaco" charset="0"/>
              <a:cs typeface="Monaco" charset="0"/>
            </a:endParaRPr>
          </a:p>
          <a:p>
            <a:pPr>
              <a:lnSpc>
                <a:spcPct val="20000"/>
              </a:lnSpc>
            </a:pPr>
            <a:r>
              <a:rPr lang="en-US" sz="1200" dirty="0">
                <a:latin typeface="Monaco" charset="0"/>
                <a:ea typeface="Monaco" charset="0"/>
                <a:cs typeface="Monaco" charset="0"/>
              </a:rPr>
              <a:t>     For the Cauchy distribution see ‘</a:t>
            </a:r>
            <a:r>
              <a:rPr lang="en-US" sz="1200" dirty="0" err="1">
                <a:latin typeface="Monaco" charset="0"/>
                <a:ea typeface="Monaco" charset="0"/>
                <a:cs typeface="Monaco" charset="0"/>
              </a:rPr>
              <a:t>dcauchy</a:t>
            </a:r>
            <a:r>
              <a:rPr lang="en-US" sz="1200" dirty="0">
                <a:latin typeface="Monaco" charset="0"/>
                <a:ea typeface="Monaco" charset="0"/>
                <a:cs typeface="Monaco" charset="0"/>
              </a:rPr>
              <a:t>’.</a:t>
            </a:r>
          </a:p>
          <a:p>
            <a:pPr>
              <a:lnSpc>
                <a:spcPct val="20000"/>
              </a:lnSpc>
            </a:pPr>
            <a:r>
              <a:rPr lang="en-US" sz="1200" dirty="0">
                <a:latin typeface="Monaco" charset="0"/>
                <a:ea typeface="Monaco" charset="0"/>
                <a:cs typeface="Monaco" charset="0"/>
              </a:rPr>
              <a:t/>
            </a:r>
            <a:br>
              <a:rPr lang="en-US" sz="1200" dirty="0">
                <a:latin typeface="Monaco" charset="0"/>
                <a:ea typeface="Monaco" charset="0"/>
                <a:cs typeface="Monaco" charset="0"/>
              </a:rPr>
            </a:br>
            <a:endParaRPr lang="en-US" sz="1200" dirty="0">
              <a:latin typeface="Monaco" charset="0"/>
              <a:ea typeface="Monaco" charset="0"/>
              <a:cs typeface="Monaco" charset="0"/>
            </a:endParaRPr>
          </a:p>
          <a:p>
            <a:pPr>
              <a:lnSpc>
                <a:spcPct val="20000"/>
              </a:lnSpc>
            </a:pPr>
            <a:r>
              <a:rPr lang="en-US" sz="1200" dirty="0">
                <a:latin typeface="Monaco" charset="0"/>
                <a:ea typeface="Monaco" charset="0"/>
                <a:cs typeface="Monaco" charset="0"/>
              </a:rPr>
              <a:t>     For the chi-squared distribution see ‘</a:t>
            </a:r>
            <a:r>
              <a:rPr lang="en-US" sz="1200" dirty="0" err="1">
                <a:latin typeface="Monaco" charset="0"/>
                <a:ea typeface="Monaco" charset="0"/>
                <a:cs typeface="Monaco" charset="0"/>
              </a:rPr>
              <a:t>dchisq</a:t>
            </a:r>
            <a:r>
              <a:rPr lang="en-US" sz="1200" dirty="0">
                <a:latin typeface="Monaco" charset="0"/>
                <a:ea typeface="Monaco" charset="0"/>
                <a:cs typeface="Monaco" charset="0"/>
              </a:rPr>
              <a:t>’.</a:t>
            </a:r>
          </a:p>
          <a:p>
            <a:pPr>
              <a:lnSpc>
                <a:spcPct val="20000"/>
              </a:lnSpc>
            </a:pPr>
            <a:endParaRPr lang="en-US" sz="1200" dirty="0">
              <a:latin typeface="Monaco" charset="0"/>
              <a:ea typeface="Monaco" charset="0"/>
              <a:cs typeface="Monaco" charset="0"/>
            </a:endParaRPr>
          </a:p>
        </p:txBody>
      </p:sp>
      <p:sp>
        <p:nvSpPr>
          <p:cNvPr id="4" name="Rectangle 3"/>
          <p:cNvSpPr/>
          <p:nvPr/>
        </p:nvSpPr>
        <p:spPr>
          <a:xfrm>
            <a:off x="4633993" y="3921071"/>
            <a:ext cx="3208149" cy="37196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86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functions, generally</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091456944"/>
              </p:ext>
            </p:extLst>
          </p:nvPr>
        </p:nvGraphicFramePr>
        <p:xfrm>
          <a:off x="780856" y="2100367"/>
          <a:ext cx="10691248" cy="3856732"/>
        </p:xfrm>
        <a:graphic>
          <a:graphicData uri="http://schemas.openxmlformats.org/drawingml/2006/table">
            <a:tbl>
              <a:tblPr firstRow="1" bandRow="1">
                <a:tableStyleId>{5C22544A-7EE6-4342-B048-85BDC9FD1C3A}</a:tableStyleId>
              </a:tblPr>
              <a:tblGrid>
                <a:gridCol w="2571433"/>
                <a:gridCol w="3017514"/>
                <a:gridCol w="5102301"/>
              </a:tblGrid>
              <a:tr h="502212">
                <a:tc>
                  <a:txBody>
                    <a:bodyPr/>
                    <a:lstStyle/>
                    <a:p>
                      <a:pPr algn="ctr"/>
                      <a:r>
                        <a:rPr lang="en-US" sz="2600" b="1" dirty="0" smtClean="0">
                          <a:solidFill>
                            <a:schemeClr val="tx1"/>
                          </a:solidFill>
                          <a:latin typeface="+mn-lt"/>
                          <a:ea typeface="Monaco" charset="0"/>
                          <a:cs typeface="Monaco" charset="0"/>
                        </a:rPr>
                        <a:t>Function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600" b="1" dirty="0" smtClean="0">
                          <a:solidFill>
                            <a:schemeClr val="tx1"/>
                          </a:solidFill>
                          <a:latin typeface="+mn-lt"/>
                        </a:rPr>
                        <a:t>Purpose</a:t>
                      </a:r>
                      <a:endParaRPr lang="en-US" sz="2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600" b="1" dirty="0" smtClean="0">
                          <a:solidFill>
                            <a:schemeClr val="tx1"/>
                          </a:solidFill>
                          <a:latin typeface="+mn-lt"/>
                        </a:rPr>
                        <a:t>Binomial version</a:t>
                      </a:r>
                      <a:endParaRPr lang="en-US" sz="26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r h="993028">
                <a:tc>
                  <a:txBody>
                    <a:bodyPr/>
                    <a:lstStyle/>
                    <a:p>
                      <a:r>
                        <a:rPr lang="en-US" sz="2200" b="1" dirty="0" smtClean="0">
                          <a:solidFill>
                            <a:schemeClr val="tx1"/>
                          </a:solidFill>
                          <a:latin typeface="Monaco" charset="0"/>
                          <a:ea typeface="Monaco" charset="0"/>
                          <a:cs typeface="Monaco" charset="0"/>
                        </a:rPr>
                        <a:t>dxxx()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effectLst/>
                        </a:rPr>
                        <a:t>Probability 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kern="1200" dirty="0" err="1" smtClean="0">
                          <a:solidFill>
                            <a:schemeClr val="dk1"/>
                          </a:solidFill>
                          <a:effectLst/>
                          <a:latin typeface="Monaco" charset="0"/>
                          <a:ea typeface="Monaco" charset="0"/>
                          <a:cs typeface="Monaco" charset="0"/>
                        </a:rPr>
                        <a:t>dbinom</a:t>
                      </a:r>
                      <a:r>
                        <a:rPr lang="en-US" sz="2200" kern="1200" dirty="0" smtClean="0">
                          <a:solidFill>
                            <a:schemeClr val="dk1"/>
                          </a:solidFill>
                          <a:effectLst/>
                          <a:latin typeface="Monaco" charset="0"/>
                          <a:ea typeface="Monaco" charset="0"/>
                          <a:cs typeface="Monaco" charset="0"/>
                        </a:rPr>
                        <a:t>(x, size, </a:t>
                      </a:r>
                      <a:r>
                        <a:rPr lang="en-US" sz="2200" kern="1200" dirty="0" err="1" smtClean="0">
                          <a:solidFill>
                            <a:schemeClr val="dk1"/>
                          </a:solidFill>
                          <a:effectLst/>
                          <a:latin typeface="Monaco" charset="0"/>
                          <a:ea typeface="Monaco" charset="0"/>
                          <a:cs typeface="Monaco" charset="0"/>
                        </a:rPr>
                        <a:t>prob</a:t>
                      </a:r>
                      <a:r>
                        <a:rPr lang="en-US" sz="2200" kern="1200" dirty="0" smtClean="0">
                          <a:solidFill>
                            <a:schemeClr val="dk1"/>
                          </a:solidFill>
                          <a:effectLst/>
                          <a:latin typeface="Monaco" charset="0"/>
                          <a:ea typeface="Monaco" charset="0"/>
                          <a:cs typeface="Monaco" charset="0"/>
                        </a:rPr>
                        <a:t>)</a:t>
                      </a:r>
                      <a:endParaRPr lang="en-US" sz="2200" kern="1200" dirty="0">
                        <a:solidFill>
                          <a:schemeClr val="dk1"/>
                        </a:solidFill>
                        <a:effectLst/>
                        <a:latin typeface="Monaco" charset="0"/>
                        <a:ea typeface="Monaco" charset="0"/>
                        <a:cs typeface="Monaco"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2212">
                <a:tc>
                  <a:txBody>
                    <a:bodyPr/>
                    <a:lstStyle/>
                    <a:p>
                      <a:r>
                        <a:rPr lang="en-US" sz="2200" b="1" dirty="0" err="1" smtClean="0">
                          <a:solidFill>
                            <a:schemeClr val="tx1"/>
                          </a:solidFill>
                          <a:latin typeface="Monaco" charset="0"/>
                          <a:ea typeface="Monaco" charset="0"/>
                          <a:cs typeface="Monaco" charset="0"/>
                        </a:rPr>
                        <a:t>pxxx</a:t>
                      </a:r>
                      <a:r>
                        <a:rPr lang="en-US" sz="2200" b="1" dirty="0" smtClean="0">
                          <a:solidFill>
                            <a:schemeClr val="tx1"/>
                          </a:solidFill>
                          <a:latin typeface="Monaco" charset="0"/>
                          <a:ea typeface="Monaco" charset="0"/>
                          <a:cs typeface="Monaco"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effectLst/>
                        </a:rPr>
                        <a:t>CDF</a:t>
                      </a:r>
                      <a:endParaRPr lang="en-US" sz="2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kern="1200" dirty="0" err="1" smtClean="0">
                          <a:solidFill>
                            <a:schemeClr val="dk1"/>
                          </a:solidFill>
                          <a:effectLst/>
                          <a:latin typeface="Monaco" charset="0"/>
                          <a:ea typeface="Monaco" charset="0"/>
                          <a:cs typeface="Monaco" charset="0"/>
                        </a:rPr>
                        <a:t>pbinom</a:t>
                      </a:r>
                      <a:r>
                        <a:rPr lang="en-US" sz="2200" kern="1200" dirty="0" smtClean="0">
                          <a:solidFill>
                            <a:schemeClr val="dk1"/>
                          </a:solidFill>
                          <a:effectLst/>
                          <a:latin typeface="Monaco" charset="0"/>
                          <a:ea typeface="Monaco" charset="0"/>
                          <a:cs typeface="Monaco" charset="0"/>
                        </a:rPr>
                        <a:t>(q, size, </a:t>
                      </a:r>
                      <a:r>
                        <a:rPr lang="en-US" sz="2200" kern="1200" dirty="0" err="1" smtClean="0">
                          <a:solidFill>
                            <a:schemeClr val="dk1"/>
                          </a:solidFill>
                          <a:effectLst/>
                          <a:latin typeface="Monaco" charset="0"/>
                          <a:ea typeface="Monaco" charset="0"/>
                          <a:cs typeface="Monaco" charset="0"/>
                        </a:rPr>
                        <a:t>prob</a:t>
                      </a:r>
                      <a:r>
                        <a:rPr lang="en-US" sz="2200" kern="1200" dirty="0" smtClean="0">
                          <a:solidFill>
                            <a:schemeClr val="dk1"/>
                          </a:solidFill>
                          <a:effectLst/>
                          <a:latin typeface="Monaco" charset="0"/>
                          <a:ea typeface="Monaco" charset="0"/>
                          <a:cs typeface="Monaco" charset="0"/>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32679">
                <a:tc>
                  <a:txBody>
                    <a:bodyPr/>
                    <a:lstStyle/>
                    <a:p>
                      <a:r>
                        <a:rPr lang="en-US" sz="2200" b="1" dirty="0" err="1" smtClean="0">
                          <a:solidFill>
                            <a:schemeClr val="tx1"/>
                          </a:solidFill>
                          <a:latin typeface="Monaco" charset="0"/>
                          <a:ea typeface="Monaco" charset="0"/>
                          <a:cs typeface="Monaco" charset="0"/>
                        </a:rPr>
                        <a:t>rxxx</a:t>
                      </a:r>
                      <a:r>
                        <a:rPr lang="en-US" sz="2200" b="1" dirty="0" smtClean="0">
                          <a:solidFill>
                            <a:schemeClr val="tx1"/>
                          </a:solidFill>
                          <a:latin typeface="Monaco" charset="0"/>
                          <a:ea typeface="Monaco" charset="0"/>
                          <a:cs typeface="Monaco"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smtClean="0">
                          <a:effectLst/>
                        </a:rPr>
                        <a:t>Generate random numbers from given distribution</a:t>
                      </a:r>
                      <a:endParaRPr lang="en-US" sz="2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b="0" dirty="0" err="1" smtClean="0">
                          <a:solidFill>
                            <a:schemeClr val="tx1"/>
                          </a:solidFill>
                          <a:latin typeface="Monaco" charset="0"/>
                          <a:ea typeface="Monaco" charset="0"/>
                          <a:cs typeface="Monaco" charset="0"/>
                        </a:rPr>
                        <a:t>rbinom</a:t>
                      </a:r>
                      <a:r>
                        <a:rPr lang="en-US" sz="2200" b="0" dirty="0" smtClean="0">
                          <a:solidFill>
                            <a:schemeClr val="tx1"/>
                          </a:solidFill>
                          <a:latin typeface="Monaco" charset="0"/>
                          <a:ea typeface="Monaco" charset="0"/>
                          <a:cs typeface="Monaco" charset="0"/>
                        </a:rPr>
                        <a:t>(n,</a:t>
                      </a:r>
                      <a:r>
                        <a:rPr lang="en-US" sz="2200" b="0" baseline="0" dirty="0" smtClean="0">
                          <a:solidFill>
                            <a:schemeClr val="tx1"/>
                          </a:solidFill>
                          <a:latin typeface="Monaco" charset="0"/>
                          <a:ea typeface="Monaco" charset="0"/>
                          <a:cs typeface="Monaco" charset="0"/>
                        </a:rPr>
                        <a:t> size, </a:t>
                      </a:r>
                      <a:r>
                        <a:rPr lang="en-US" sz="2200" b="0" baseline="0" dirty="0" err="1" smtClean="0">
                          <a:solidFill>
                            <a:schemeClr val="tx1"/>
                          </a:solidFill>
                          <a:latin typeface="Monaco" charset="0"/>
                          <a:ea typeface="Monaco" charset="0"/>
                          <a:cs typeface="Monaco" charset="0"/>
                        </a:rPr>
                        <a:t>prob</a:t>
                      </a:r>
                      <a:r>
                        <a:rPr lang="en-US" sz="2200" b="0" baseline="0" dirty="0" smtClean="0">
                          <a:solidFill>
                            <a:schemeClr val="tx1"/>
                          </a:solidFill>
                          <a:latin typeface="Monaco" charset="0"/>
                          <a:ea typeface="Monaco" charset="0"/>
                          <a:cs typeface="Monaco" charset="0"/>
                        </a:rPr>
                        <a:t>)</a:t>
                      </a:r>
                      <a:endParaRPr lang="en-US" sz="2200" b="0" dirty="0">
                        <a:solidFill>
                          <a:schemeClr val="tx1"/>
                        </a:solidFill>
                        <a:latin typeface="Monaco" charset="0"/>
                        <a:ea typeface="Monaco" charset="0"/>
                        <a:cs typeface="Monaco"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2212">
                <a:tc>
                  <a:txBody>
                    <a:bodyPr/>
                    <a:lstStyle/>
                    <a:p>
                      <a:r>
                        <a:rPr lang="en-US" sz="2200" b="1" dirty="0" err="1" smtClean="0">
                          <a:solidFill>
                            <a:schemeClr val="tx1"/>
                          </a:solidFill>
                          <a:latin typeface="Monaco" charset="0"/>
                          <a:ea typeface="Monaco" charset="0"/>
                          <a:cs typeface="Monaco" charset="0"/>
                        </a:rPr>
                        <a:t>qxxx</a:t>
                      </a:r>
                      <a:r>
                        <a:rPr lang="en-US" sz="2200" b="1" dirty="0" smtClean="0">
                          <a:solidFill>
                            <a:schemeClr val="tx1"/>
                          </a:solidFill>
                          <a:latin typeface="Monaco" charset="0"/>
                          <a:ea typeface="Monaco" charset="0"/>
                          <a:cs typeface="Monaco"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200" b="0" dirty="0" smtClean="0">
                          <a:solidFill>
                            <a:schemeClr val="tx1"/>
                          </a:solidFill>
                        </a:rPr>
                        <a:t>Quantile: Inverse</a:t>
                      </a:r>
                      <a:r>
                        <a:rPr lang="en-US" sz="2200" b="0" baseline="0" dirty="0" smtClean="0">
                          <a:solidFill>
                            <a:schemeClr val="tx1"/>
                          </a:solidFill>
                        </a:rPr>
                        <a:t> of </a:t>
                      </a:r>
                      <a:r>
                        <a:rPr lang="en-US" sz="2200" b="0" baseline="0" dirty="0" err="1" smtClean="0">
                          <a:solidFill>
                            <a:schemeClr val="tx1"/>
                          </a:solidFill>
                        </a:rPr>
                        <a:t>pxxx</a:t>
                      </a:r>
                      <a:r>
                        <a:rPr lang="en-US" sz="2200" b="0" baseline="0" dirty="0" smtClean="0">
                          <a:solidFill>
                            <a:schemeClr val="tx1"/>
                          </a:solidFill>
                        </a:rPr>
                        <a:t>()</a:t>
                      </a:r>
                      <a:endParaRPr lang="en-US"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kern="1200" dirty="0" err="1" smtClean="0">
                          <a:solidFill>
                            <a:schemeClr val="dk1"/>
                          </a:solidFill>
                          <a:effectLst/>
                          <a:latin typeface="Monaco" charset="0"/>
                          <a:ea typeface="Monaco" charset="0"/>
                          <a:cs typeface="Monaco" charset="0"/>
                        </a:rPr>
                        <a:t>qbinom</a:t>
                      </a:r>
                      <a:r>
                        <a:rPr lang="en-US" sz="2200" kern="1200" dirty="0" smtClean="0">
                          <a:solidFill>
                            <a:schemeClr val="dk1"/>
                          </a:solidFill>
                          <a:effectLst/>
                          <a:latin typeface="Monaco" charset="0"/>
                          <a:ea typeface="Monaco" charset="0"/>
                          <a:cs typeface="Monaco" charset="0"/>
                        </a:rPr>
                        <a:t>(p, size, </a:t>
                      </a:r>
                      <a:r>
                        <a:rPr lang="en-US" sz="2200" kern="1200" dirty="0" err="1" smtClean="0">
                          <a:solidFill>
                            <a:schemeClr val="dk1"/>
                          </a:solidFill>
                          <a:effectLst/>
                          <a:latin typeface="Monaco" charset="0"/>
                          <a:ea typeface="Monaco" charset="0"/>
                          <a:cs typeface="Monaco" charset="0"/>
                        </a:rPr>
                        <a:t>prob</a:t>
                      </a:r>
                      <a:r>
                        <a:rPr lang="en-US" sz="2200" kern="1200" dirty="0" smtClean="0">
                          <a:solidFill>
                            <a:schemeClr val="dk1"/>
                          </a:solidFill>
                          <a:effectLst/>
                          <a:latin typeface="Monaco" charset="0"/>
                          <a:ea typeface="Monaco" charset="0"/>
                          <a:cs typeface="Monaco" charset="0"/>
                        </a:rPr>
                        <a:t>)</a:t>
                      </a:r>
                    </a:p>
                    <a:p>
                      <a:endParaRPr lang="en-US" sz="2200" b="0" dirty="0">
                        <a:solidFill>
                          <a:schemeClr val="tx1"/>
                        </a:solidFill>
                        <a:latin typeface="Monaco" charset="0"/>
                        <a:ea typeface="Monaco" charset="0"/>
                        <a:cs typeface="Monaco"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7380429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distribution functions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006319571"/>
              </p:ext>
            </p:extLst>
          </p:nvPr>
        </p:nvGraphicFramePr>
        <p:xfrm>
          <a:off x="464431" y="1883391"/>
          <a:ext cx="11515759" cy="4165890"/>
        </p:xfrm>
        <a:graphic>
          <a:graphicData uri="http://schemas.openxmlformats.org/drawingml/2006/table">
            <a:tbl>
              <a:tblPr firstRow="1" bandRow="1">
                <a:tableStyleId>{5C22544A-7EE6-4342-B048-85BDC9FD1C3A}</a:tableStyleId>
              </a:tblPr>
              <a:tblGrid>
                <a:gridCol w="3389154"/>
                <a:gridCol w="3557306"/>
                <a:gridCol w="4569299"/>
              </a:tblGrid>
              <a:tr h="502212">
                <a:tc>
                  <a:txBody>
                    <a:bodyPr/>
                    <a:lstStyle/>
                    <a:p>
                      <a:pPr algn="ctr"/>
                      <a:r>
                        <a:rPr lang="en-US" sz="2000" b="1" dirty="0" smtClean="0">
                          <a:solidFill>
                            <a:schemeClr val="tx1"/>
                          </a:solidFill>
                          <a:latin typeface="+mn-lt"/>
                        </a:rPr>
                        <a:t>Binomial</a:t>
                      </a:r>
                      <a:r>
                        <a:rPr lang="en-US" sz="2000" b="1" baseline="0" dirty="0" smtClean="0">
                          <a:solidFill>
                            <a:schemeClr val="tx1"/>
                          </a:solidFill>
                          <a:latin typeface="+mn-lt"/>
                        </a:rPr>
                        <a:t> function </a:t>
                      </a:r>
                      <a:endParaRPr lang="en-US" sz="2000" b="1"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000" b="1" dirty="0" smtClean="0">
                          <a:solidFill>
                            <a:schemeClr val="tx1"/>
                          </a:solidFill>
                          <a:latin typeface="+mn-lt"/>
                        </a:rPr>
                        <a:t>Example</a:t>
                      </a:r>
                      <a:endParaRPr lang="en-US" sz="20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200" b="1" dirty="0" smtClean="0">
                          <a:solidFill>
                            <a:schemeClr val="tx1"/>
                          </a:solidFill>
                          <a:latin typeface="+mn-lt"/>
                        </a:rPr>
                        <a:t>Output</a:t>
                      </a:r>
                      <a:endParaRPr lang="en-US" sz="2200" b="1" dirty="0">
                        <a:solidFill>
                          <a:schemeClr val="tx1"/>
                        </a:solidFill>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932679">
                <a:tc>
                  <a:txBody>
                    <a:bodyPr/>
                    <a:lstStyle/>
                    <a:p>
                      <a:r>
                        <a:rPr lang="en-US" sz="2000" kern="1200" dirty="0" err="1" smtClean="0">
                          <a:solidFill>
                            <a:schemeClr val="dk1"/>
                          </a:solidFill>
                          <a:effectLst/>
                          <a:latin typeface="Monaco" charset="0"/>
                          <a:ea typeface="Monaco" charset="0"/>
                          <a:cs typeface="Monaco" charset="0"/>
                        </a:rPr>
                        <a:t>dbinom</a:t>
                      </a:r>
                      <a:r>
                        <a:rPr lang="en-US" sz="2000" kern="1200" dirty="0" smtClean="0">
                          <a:solidFill>
                            <a:schemeClr val="dk1"/>
                          </a:solidFill>
                          <a:effectLst/>
                          <a:latin typeface="Monaco" charset="0"/>
                          <a:ea typeface="Monaco" charset="0"/>
                          <a:cs typeface="Monaco" charset="0"/>
                        </a:rPr>
                        <a:t>(x, size, </a:t>
                      </a:r>
                      <a:r>
                        <a:rPr lang="en-US" sz="2000" kern="1200" dirty="0" err="1" smtClean="0">
                          <a:solidFill>
                            <a:schemeClr val="dk1"/>
                          </a:solidFill>
                          <a:effectLst/>
                          <a:latin typeface="Monaco" charset="0"/>
                          <a:ea typeface="Monaco" charset="0"/>
                          <a:cs typeface="Monaco" charset="0"/>
                        </a:rPr>
                        <a:t>prob</a:t>
                      </a:r>
                      <a:r>
                        <a:rPr lang="en-US" sz="2000" kern="1200" dirty="0" smtClean="0">
                          <a:solidFill>
                            <a:schemeClr val="dk1"/>
                          </a:solidFill>
                          <a:effectLst/>
                          <a:latin typeface="Monaco" charset="0"/>
                          <a:ea typeface="Monaco" charset="0"/>
                          <a:cs typeface="Monaco" charset="0"/>
                        </a:rPr>
                        <a:t>)</a:t>
                      </a:r>
                      <a:endParaRPr lang="en-US" sz="2000" kern="1200" dirty="0">
                        <a:solidFill>
                          <a:schemeClr val="dk1"/>
                        </a:solidFill>
                        <a:effectLst/>
                        <a:latin typeface="Monaco" charset="0"/>
                        <a:ea typeface="Monaco" charset="0"/>
                        <a:cs typeface="Monaco"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err="1" smtClean="0">
                          <a:solidFill>
                            <a:schemeClr val="tx1"/>
                          </a:solidFill>
                          <a:latin typeface="Monaco" charset="0"/>
                          <a:ea typeface="Monaco" charset="0"/>
                          <a:cs typeface="Monaco" charset="0"/>
                        </a:rPr>
                        <a:t>dbinom</a:t>
                      </a:r>
                      <a:r>
                        <a:rPr lang="en-US" sz="2000" b="0" dirty="0" smtClean="0">
                          <a:solidFill>
                            <a:schemeClr val="tx1"/>
                          </a:solidFill>
                          <a:latin typeface="Monaco" charset="0"/>
                          <a:ea typeface="Monaco" charset="0"/>
                          <a:cs typeface="Monaco" charset="0"/>
                        </a:rPr>
                        <a:t>(2, 5, 0.25)</a:t>
                      </a:r>
                      <a:endParaRPr lang="en-US" sz="2000" b="0" dirty="0">
                        <a:solidFill>
                          <a:schemeClr val="tx1"/>
                        </a:solidFill>
                        <a:latin typeface="Monaco" charset="0"/>
                        <a:ea typeface="Monaco" charset="0"/>
                        <a:cs typeface="Monaco"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err="1" smtClean="0">
                          <a:solidFill>
                            <a:schemeClr val="tx1"/>
                          </a:solidFill>
                        </a:rPr>
                        <a:t>Prob</a:t>
                      </a:r>
                      <a:r>
                        <a:rPr lang="en-US" sz="2200" b="0" dirty="0" smtClean="0">
                          <a:solidFill>
                            <a:schemeClr val="tx1"/>
                          </a:solidFill>
                        </a:rPr>
                        <a:t> of obtaining 2 successes in 5 trials, where p=0.25 </a:t>
                      </a:r>
                      <a:r>
                        <a:rPr lang="en-US" sz="2200" b="0" dirty="0" smtClean="0">
                          <a:solidFill>
                            <a:schemeClr val="tx1"/>
                          </a:solidFill>
                          <a:sym typeface="Wingdings"/>
                        </a:rPr>
                        <a:t> </a:t>
                      </a:r>
                      <a:r>
                        <a:rPr lang="en-US" sz="2200" b="0" dirty="0" smtClean="0">
                          <a:solidFill>
                            <a:schemeClr val="tx1"/>
                          </a:solidFill>
                        </a:rPr>
                        <a:t> </a:t>
                      </a:r>
                      <a:r>
                        <a:rPr lang="is-IS" sz="2200" b="1" kern="1200" dirty="0" smtClean="0">
                          <a:solidFill>
                            <a:srgbClr val="C00000"/>
                          </a:solidFill>
                          <a:effectLst/>
                          <a:latin typeface="+mn-lt"/>
                          <a:ea typeface="+mn-ea"/>
                          <a:cs typeface="+mn-cs"/>
                        </a:rPr>
                        <a:t>0.263</a:t>
                      </a:r>
                      <a:endParaRPr lang="en-US" sz="2200" b="0" dirty="0">
                        <a:solidFill>
                          <a:srgbClr val="C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22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err="1" smtClean="0">
                          <a:solidFill>
                            <a:schemeClr val="dk1"/>
                          </a:solidFill>
                          <a:effectLst/>
                          <a:latin typeface="Monaco" charset="0"/>
                          <a:ea typeface="Monaco" charset="0"/>
                          <a:cs typeface="Monaco" charset="0"/>
                        </a:rPr>
                        <a:t>pbinom</a:t>
                      </a:r>
                      <a:r>
                        <a:rPr lang="en-US" sz="2000" kern="1200" dirty="0" smtClean="0">
                          <a:solidFill>
                            <a:schemeClr val="dk1"/>
                          </a:solidFill>
                          <a:effectLst/>
                          <a:latin typeface="Monaco" charset="0"/>
                          <a:ea typeface="Monaco" charset="0"/>
                          <a:cs typeface="Monaco" charset="0"/>
                        </a:rPr>
                        <a:t>(q, size, </a:t>
                      </a:r>
                      <a:r>
                        <a:rPr lang="en-US" sz="2000" kern="1200" dirty="0" err="1" smtClean="0">
                          <a:solidFill>
                            <a:schemeClr val="dk1"/>
                          </a:solidFill>
                          <a:effectLst/>
                          <a:latin typeface="Monaco" charset="0"/>
                          <a:ea typeface="Monaco" charset="0"/>
                          <a:cs typeface="Monaco" charset="0"/>
                        </a:rPr>
                        <a:t>prob</a:t>
                      </a:r>
                      <a:r>
                        <a:rPr lang="en-US" sz="2000" kern="1200" dirty="0" smtClean="0">
                          <a:solidFill>
                            <a:schemeClr val="dk1"/>
                          </a:solidFill>
                          <a:effectLst/>
                          <a:latin typeface="Monaco" charset="0"/>
                          <a:ea typeface="Monaco" charset="0"/>
                          <a:cs typeface="Monaco" charset="0"/>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err="1" smtClean="0">
                          <a:solidFill>
                            <a:schemeClr val="tx1"/>
                          </a:solidFill>
                          <a:latin typeface="Monaco" charset="0"/>
                          <a:ea typeface="Monaco" charset="0"/>
                          <a:cs typeface="Monaco" charset="0"/>
                        </a:rPr>
                        <a:t>pbinom</a:t>
                      </a:r>
                      <a:r>
                        <a:rPr lang="en-US" sz="2000" b="0" dirty="0" smtClean="0">
                          <a:solidFill>
                            <a:schemeClr val="tx1"/>
                          </a:solidFill>
                          <a:latin typeface="Monaco" charset="0"/>
                          <a:ea typeface="Monaco" charset="0"/>
                          <a:cs typeface="Monaco" charset="0"/>
                        </a:rPr>
                        <a:t>(2, 5, 0.25)</a:t>
                      </a:r>
                      <a:endParaRPr lang="en-US" sz="2000" b="0" dirty="0">
                        <a:solidFill>
                          <a:schemeClr val="tx1"/>
                        </a:solidFill>
                        <a:latin typeface="Monaco" charset="0"/>
                        <a:ea typeface="Monaco" charset="0"/>
                        <a:cs typeface="Monaco"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err="1" smtClean="0">
                          <a:solidFill>
                            <a:schemeClr val="tx1"/>
                          </a:solidFill>
                        </a:rPr>
                        <a:t>Prob</a:t>
                      </a:r>
                      <a:r>
                        <a:rPr lang="en-US" sz="2200" b="0" dirty="0" smtClean="0">
                          <a:solidFill>
                            <a:schemeClr val="tx1"/>
                          </a:solidFill>
                        </a:rPr>
                        <a:t> of obtaining </a:t>
                      </a:r>
                      <a:r>
                        <a:rPr lang="en-US" sz="2200" kern="1200" dirty="0" smtClean="0">
                          <a:solidFill>
                            <a:schemeClr val="dk1"/>
                          </a:solidFill>
                          <a:effectLst/>
                          <a:latin typeface="+mn-lt"/>
                          <a:ea typeface="+mn-ea"/>
                          <a:cs typeface="+mn-cs"/>
                        </a:rPr>
                        <a:t>≤</a:t>
                      </a:r>
                      <a:r>
                        <a:rPr lang="en-US" sz="2200" b="0" dirty="0" smtClean="0">
                          <a:solidFill>
                            <a:schemeClr val="tx1"/>
                          </a:solidFill>
                        </a:rPr>
                        <a:t>2 successes in 5 trials, where p=0.25 </a:t>
                      </a:r>
                      <a:r>
                        <a:rPr lang="en-US" sz="2200" b="0" dirty="0" smtClean="0">
                          <a:solidFill>
                            <a:schemeClr val="tx1"/>
                          </a:solidFill>
                          <a:sym typeface="Wingdings"/>
                        </a:rPr>
                        <a:t></a:t>
                      </a:r>
                      <a:r>
                        <a:rPr lang="en-US" sz="2200" b="0" dirty="0" smtClean="0">
                          <a:solidFill>
                            <a:schemeClr val="tx1"/>
                          </a:solidFill>
                        </a:rPr>
                        <a:t> </a:t>
                      </a:r>
                      <a:r>
                        <a:rPr lang="it-IT" sz="2200" b="1" kern="1200" dirty="0" smtClean="0">
                          <a:solidFill>
                            <a:srgbClr val="C00000"/>
                          </a:solidFill>
                          <a:effectLst/>
                          <a:latin typeface="+mn-lt"/>
                          <a:ea typeface="+mn-ea"/>
                          <a:cs typeface="+mn-cs"/>
                        </a:rPr>
                        <a:t>0.896</a:t>
                      </a:r>
                    </a:p>
                    <a:p>
                      <a:endParaRPr lang="en-US" sz="2200" b="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32679">
                <a:tc>
                  <a:txBody>
                    <a:bodyPr/>
                    <a:lstStyle/>
                    <a:p>
                      <a:r>
                        <a:rPr lang="en-US" sz="2000" b="0" dirty="0" err="1" smtClean="0">
                          <a:solidFill>
                            <a:schemeClr val="tx1"/>
                          </a:solidFill>
                          <a:latin typeface="Monaco" charset="0"/>
                          <a:ea typeface="Monaco" charset="0"/>
                          <a:cs typeface="Monaco" charset="0"/>
                        </a:rPr>
                        <a:t>rbinom</a:t>
                      </a:r>
                      <a:r>
                        <a:rPr lang="en-US" sz="2000" b="0" dirty="0" smtClean="0">
                          <a:solidFill>
                            <a:schemeClr val="tx1"/>
                          </a:solidFill>
                          <a:latin typeface="Monaco" charset="0"/>
                          <a:ea typeface="Monaco" charset="0"/>
                          <a:cs typeface="Monaco" charset="0"/>
                        </a:rPr>
                        <a:t>(n,</a:t>
                      </a:r>
                      <a:r>
                        <a:rPr lang="en-US" sz="2000" b="0" baseline="0" dirty="0" smtClean="0">
                          <a:solidFill>
                            <a:schemeClr val="tx1"/>
                          </a:solidFill>
                          <a:latin typeface="Monaco" charset="0"/>
                          <a:ea typeface="Monaco" charset="0"/>
                          <a:cs typeface="Monaco" charset="0"/>
                        </a:rPr>
                        <a:t> size, </a:t>
                      </a:r>
                      <a:r>
                        <a:rPr lang="en-US" sz="2000" b="0" baseline="0" dirty="0" err="1" smtClean="0">
                          <a:solidFill>
                            <a:schemeClr val="tx1"/>
                          </a:solidFill>
                          <a:latin typeface="Monaco" charset="0"/>
                          <a:ea typeface="Monaco" charset="0"/>
                          <a:cs typeface="Monaco" charset="0"/>
                        </a:rPr>
                        <a:t>prob</a:t>
                      </a:r>
                      <a:r>
                        <a:rPr lang="en-US" sz="2000" b="0" baseline="0" dirty="0" smtClean="0">
                          <a:solidFill>
                            <a:schemeClr val="tx1"/>
                          </a:solidFill>
                          <a:latin typeface="Monaco" charset="0"/>
                          <a:ea typeface="Monaco" charset="0"/>
                          <a:cs typeface="Monaco" charset="0"/>
                        </a:rPr>
                        <a:t>)</a:t>
                      </a:r>
                      <a:endParaRPr lang="en-US" sz="2000" b="0" dirty="0">
                        <a:solidFill>
                          <a:schemeClr val="tx1"/>
                        </a:solidFill>
                        <a:latin typeface="Monaco" charset="0"/>
                        <a:ea typeface="Monaco" charset="0"/>
                        <a:cs typeface="Monaco"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err="1" smtClean="0">
                          <a:solidFill>
                            <a:schemeClr val="tx1"/>
                          </a:solidFill>
                          <a:latin typeface="Monaco" charset="0"/>
                          <a:ea typeface="Monaco" charset="0"/>
                          <a:cs typeface="Monaco" charset="0"/>
                        </a:rPr>
                        <a:t>rbinom</a:t>
                      </a:r>
                      <a:r>
                        <a:rPr lang="en-US" sz="2000" b="0" dirty="0" smtClean="0">
                          <a:solidFill>
                            <a:schemeClr val="tx1"/>
                          </a:solidFill>
                          <a:latin typeface="Monaco" charset="0"/>
                          <a:ea typeface="Monaco" charset="0"/>
                          <a:cs typeface="Monaco" charset="0"/>
                        </a:rPr>
                        <a:t>(100,</a:t>
                      </a:r>
                      <a:r>
                        <a:rPr lang="en-US" sz="2000" b="0" baseline="0" dirty="0" smtClean="0">
                          <a:solidFill>
                            <a:schemeClr val="tx1"/>
                          </a:solidFill>
                          <a:latin typeface="Monaco" charset="0"/>
                          <a:ea typeface="Monaco" charset="0"/>
                          <a:cs typeface="Monaco" charset="0"/>
                        </a:rPr>
                        <a:t> 5, 0.25)</a:t>
                      </a:r>
                      <a:endParaRPr lang="en-US" sz="2000" b="0" dirty="0">
                        <a:solidFill>
                          <a:schemeClr val="tx1"/>
                        </a:solidFill>
                        <a:latin typeface="Monaco" charset="0"/>
                        <a:ea typeface="Monaco" charset="0"/>
                        <a:cs typeface="Monaco"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b="0" dirty="0" smtClean="0">
                          <a:solidFill>
                            <a:schemeClr val="tx1"/>
                          </a:solidFill>
                        </a:rPr>
                        <a:t>Generate 100 k values from this binomial dist. </a:t>
                      </a:r>
                      <a:r>
                        <a:rPr lang="en-US" sz="2200" b="0" dirty="0" smtClean="0">
                          <a:solidFill>
                            <a:schemeClr val="tx1"/>
                          </a:solidFill>
                          <a:sym typeface="Wingdings"/>
                        </a:rPr>
                        <a:t> </a:t>
                      </a:r>
                      <a:r>
                        <a:rPr lang="en-US" sz="2200" b="1" dirty="0" smtClean="0">
                          <a:solidFill>
                            <a:srgbClr val="C00000"/>
                          </a:solidFill>
                          <a:sym typeface="Wingdings"/>
                        </a:rPr>
                        <a:t>100 from {0,1,2,3,4}</a:t>
                      </a:r>
                      <a:endParaRPr lang="en-US" sz="2200" b="1" dirty="0">
                        <a:solidFill>
                          <a:srgbClr val="C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22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err="1" smtClean="0">
                          <a:solidFill>
                            <a:schemeClr val="dk1"/>
                          </a:solidFill>
                          <a:effectLst/>
                          <a:latin typeface="Monaco" charset="0"/>
                          <a:ea typeface="Monaco" charset="0"/>
                          <a:cs typeface="Monaco" charset="0"/>
                        </a:rPr>
                        <a:t>qbinom</a:t>
                      </a:r>
                      <a:r>
                        <a:rPr lang="en-US" sz="2000" kern="1200" dirty="0" smtClean="0">
                          <a:solidFill>
                            <a:schemeClr val="dk1"/>
                          </a:solidFill>
                          <a:effectLst/>
                          <a:latin typeface="Monaco" charset="0"/>
                          <a:ea typeface="Monaco" charset="0"/>
                          <a:cs typeface="Monaco" charset="0"/>
                        </a:rPr>
                        <a:t>(p, size, </a:t>
                      </a:r>
                      <a:r>
                        <a:rPr lang="en-US" sz="2000" kern="1200" dirty="0" err="1" smtClean="0">
                          <a:solidFill>
                            <a:schemeClr val="dk1"/>
                          </a:solidFill>
                          <a:effectLst/>
                          <a:latin typeface="Monaco" charset="0"/>
                          <a:ea typeface="Monaco" charset="0"/>
                          <a:cs typeface="Monaco" charset="0"/>
                        </a:rPr>
                        <a:t>prob</a:t>
                      </a:r>
                      <a:r>
                        <a:rPr lang="en-US" sz="2000" kern="1200" dirty="0" smtClean="0">
                          <a:solidFill>
                            <a:schemeClr val="dk1"/>
                          </a:solidFill>
                          <a:effectLst/>
                          <a:latin typeface="Monaco" charset="0"/>
                          <a:ea typeface="Monaco" charset="0"/>
                          <a:cs typeface="Monaco" charset="0"/>
                        </a:rPr>
                        <a:t>)</a:t>
                      </a:r>
                    </a:p>
                    <a:p>
                      <a:endParaRPr lang="en-US" sz="2000" b="0" dirty="0">
                        <a:solidFill>
                          <a:schemeClr val="tx1"/>
                        </a:solidFill>
                        <a:latin typeface="Monaco" charset="0"/>
                        <a:ea typeface="Monaco" charset="0"/>
                        <a:cs typeface="Monaco"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000" b="0" dirty="0" err="1" smtClean="0">
                          <a:solidFill>
                            <a:schemeClr val="tx1"/>
                          </a:solidFill>
                          <a:latin typeface="Monaco" charset="0"/>
                          <a:ea typeface="Monaco" charset="0"/>
                          <a:cs typeface="Monaco" charset="0"/>
                        </a:rPr>
                        <a:t>qbinom</a:t>
                      </a:r>
                      <a:r>
                        <a:rPr lang="en-US" sz="2000" b="0" dirty="0" smtClean="0">
                          <a:solidFill>
                            <a:schemeClr val="tx1"/>
                          </a:solidFill>
                          <a:latin typeface="Monaco" charset="0"/>
                          <a:ea typeface="Monaco" charset="0"/>
                          <a:cs typeface="Monaco" charset="0"/>
                        </a:rPr>
                        <a:t>(0.896, 5, 0.25)</a:t>
                      </a:r>
                    </a:p>
                    <a:p>
                      <a:endParaRPr lang="en-US" sz="2000" b="0" dirty="0">
                        <a:solidFill>
                          <a:schemeClr val="tx1"/>
                        </a:solidFill>
                        <a:latin typeface="Monaco" charset="0"/>
                        <a:ea typeface="Monaco" charset="0"/>
                        <a:cs typeface="Monaco"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200" kern="1200" dirty="0" smtClean="0">
                          <a:solidFill>
                            <a:schemeClr val="dk1"/>
                          </a:solidFill>
                          <a:effectLst/>
                          <a:latin typeface="+mn-lt"/>
                          <a:ea typeface="+mn-ea"/>
                          <a:cs typeface="+mn-cs"/>
                        </a:rPr>
                        <a:t>Smallest value x where F(x) &gt;= p* </a:t>
                      </a:r>
                      <a:r>
                        <a:rPr lang="en-US" sz="2200" kern="1200" dirty="0" smtClean="0">
                          <a:solidFill>
                            <a:schemeClr val="dk1"/>
                          </a:solidFill>
                          <a:effectLst/>
                          <a:latin typeface="+mn-lt"/>
                          <a:ea typeface="+mn-ea"/>
                          <a:cs typeface="+mn-cs"/>
                          <a:sym typeface="Wingdings"/>
                        </a:rPr>
                        <a:t> </a:t>
                      </a:r>
                      <a:r>
                        <a:rPr lang="en-US" sz="2200" b="1" kern="1200" dirty="0" smtClean="0">
                          <a:solidFill>
                            <a:srgbClr val="C00000"/>
                          </a:solidFill>
                          <a:effectLst/>
                          <a:latin typeface="+mn-lt"/>
                          <a:ea typeface="+mn-ea"/>
                          <a:cs typeface="+mn-cs"/>
                          <a:sym typeface="Wingdings"/>
                        </a:rPr>
                        <a:t>2</a:t>
                      </a:r>
                    </a:p>
                    <a:p>
                      <a:r>
                        <a:rPr lang="en-US" sz="1400" b="0" kern="1200" dirty="0" smtClean="0">
                          <a:solidFill>
                            <a:schemeClr val="tx1"/>
                          </a:solidFill>
                          <a:effectLst/>
                          <a:latin typeface="+mn-lt"/>
                          <a:ea typeface="+mn-ea"/>
                          <a:cs typeface="+mn-cs"/>
                          <a:sym typeface="Wingdings"/>
                        </a:rPr>
                        <a:t>*not </a:t>
                      </a:r>
                      <a:r>
                        <a:rPr lang="en-US" sz="1400" b="0" kern="1200" dirty="0" err="1" smtClean="0">
                          <a:solidFill>
                            <a:schemeClr val="tx1"/>
                          </a:solidFill>
                          <a:effectLst/>
                          <a:latin typeface="+mn-lt"/>
                          <a:ea typeface="+mn-ea"/>
                          <a:cs typeface="+mn-cs"/>
                          <a:sym typeface="Wingdings"/>
                        </a:rPr>
                        <a:t>prob</a:t>
                      </a:r>
                      <a:r>
                        <a:rPr lang="en-US" sz="1400" b="0" kern="1200" dirty="0" smtClean="0">
                          <a:solidFill>
                            <a:schemeClr val="tx1"/>
                          </a:solidFill>
                          <a:effectLst/>
                          <a:latin typeface="+mn-lt"/>
                          <a:ea typeface="+mn-ea"/>
                          <a:cs typeface="+mn-cs"/>
                          <a:sym typeface="Wingdings"/>
                        </a:rPr>
                        <a:t> success, just a </a:t>
                      </a:r>
                      <a:r>
                        <a:rPr lang="en-US" sz="1400" b="0" kern="1200" dirty="0" err="1" smtClean="0">
                          <a:solidFill>
                            <a:schemeClr val="tx1"/>
                          </a:solidFill>
                          <a:effectLst/>
                          <a:latin typeface="+mn-lt"/>
                          <a:ea typeface="+mn-ea"/>
                          <a:cs typeface="+mn-cs"/>
                          <a:sym typeface="Wingdings"/>
                        </a:rPr>
                        <a:t>prob</a:t>
                      </a:r>
                      <a:r>
                        <a:rPr lang="en-US" sz="1400" b="0" kern="1200" dirty="0" smtClean="0">
                          <a:solidFill>
                            <a:schemeClr val="tx1"/>
                          </a:solidFill>
                          <a:effectLst/>
                          <a:latin typeface="+mn-lt"/>
                          <a:ea typeface="+mn-ea"/>
                          <a:cs typeface="+mn-cs"/>
                          <a:sym typeface="Wingdings"/>
                        </a:rPr>
                        <a:t> </a:t>
                      </a:r>
                      <a:endParaRPr lang="en-US" sz="14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8186499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PMF</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8498" y="61434"/>
            <a:ext cx="2553502" cy="1675926"/>
          </a:xfrm>
        </p:spPr>
      </p:pic>
      <p:sp>
        <p:nvSpPr>
          <p:cNvPr id="6" name="TextBox 5"/>
          <p:cNvSpPr txBox="1"/>
          <p:nvPr/>
        </p:nvSpPr>
        <p:spPr>
          <a:xfrm>
            <a:off x="1097280" y="1873631"/>
            <a:ext cx="11094720" cy="4247317"/>
          </a:xfrm>
          <a:prstGeom prst="rect">
            <a:avLst/>
          </a:prstGeom>
          <a:noFill/>
        </p:spPr>
        <p:txBody>
          <a:bodyPr wrap="square" rtlCol="0">
            <a:spAutoFit/>
          </a:bodyPr>
          <a:lstStyle/>
          <a:p>
            <a:r>
              <a:rPr lang="en-US" dirty="0" smtClean="0">
                <a:latin typeface="Monaco" charset="0"/>
                <a:ea typeface="Monaco" charset="0"/>
                <a:cs typeface="Monaco" charset="0"/>
              </a:rPr>
              <a:t>&gt; ## Use </a:t>
            </a:r>
            <a:r>
              <a:rPr lang="en-US" dirty="0" err="1">
                <a:latin typeface="Monaco" charset="0"/>
                <a:ea typeface="Monaco" charset="0"/>
                <a:cs typeface="Monaco" charset="0"/>
              </a:rPr>
              <a:t>d</a:t>
            </a:r>
            <a:r>
              <a:rPr lang="en-US" dirty="0" err="1" smtClean="0">
                <a:latin typeface="Monaco" charset="0"/>
                <a:ea typeface="Monaco" charset="0"/>
                <a:cs typeface="Monaco" charset="0"/>
              </a:rPr>
              <a:t>binom</a:t>
            </a:r>
            <a:r>
              <a:rPr lang="en-US" dirty="0" smtClean="0">
                <a:latin typeface="Monaco" charset="0"/>
                <a:ea typeface="Monaco" charset="0"/>
                <a:cs typeface="Monaco" charset="0"/>
              </a:rPr>
              <a:t>() to get the PMF values</a:t>
            </a:r>
          </a:p>
          <a:p>
            <a:pPr marL="285750" indent="-285750">
              <a:buFont typeface=".AppleSystemUIFont" charset="-120"/>
              <a:buChar char="&gt;"/>
            </a:pPr>
            <a:r>
              <a:rPr lang="en-US" dirty="0" smtClean="0">
                <a:latin typeface="Monaco" charset="0"/>
                <a:ea typeface="Monaco" charset="0"/>
                <a:cs typeface="Monaco" charset="0"/>
              </a:rPr>
              <a:t>p = 0.25</a:t>
            </a:r>
          </a:p>
          <a:p>
            <a:pPr marL="285750" indent="-285750">
              <a:buFont typeface=".AppleSystemUIFont" charset="-120"/>
              <a:buChar char="&gt;"/>
            </a:pPr>
            <a:r>
              <a:rPr lang="en-US" dirty="0" smtClean="0">
                <a:latin typeface="Monaco" charset="0"/>
                <a:ea typeface="Monaco" charset="0"/>
                <a:cs typeface="Monaco" charset="0"/>
              </a:rPr>
              <a:t>n = 5</a:t>
            </a:r>
          </a:p>
          <a:p>
            <a:pPr marL="285750" indent="-285750">
              <a:buFont typeface=".AppleSystemUIFont" charset="-120"/>
              <a:buChar char="&gt;"/>
            </a:pPr>
            <a:r>
              <a:rPr lang="en-US" dirty="0" smtClean="0">
                <a:latin typeface="Monaco" charset="0"/>
                <a:ea typeface="Monaco" charset="0"/>
                <a:cs typeface="Monaco" charset="0"/>
              </a:rPr>
              <a:t>k0 &lt;- </a:t>
            </a:r>
            <a:r>
              <a:rPr lang="en-US" dirty="0" err="1" smtClean="0">
                <a:latin typeface="Monaco" charset="0"/>
                <a:ea typeface="Monaco" charset="0"/>
                <a:cs typeface="Monaco" charset="0"/>
              </a:rPr>
              <a:t>dbinom</a:t>
            </a:r>
            <a:r>
              <a:rPr lang="en-US" dirty="0" smtClean="0">
                <a:latin typeface="Monaco" charset="0"/>
                <a:ea typeface="Monaco" charset="0"/>
                <a:cs typeface="Monaco" charset="0"/>
              </a:rPr>
              <a:t>(0, 5, 0.25) ## </a:t>
            </a:r>
            <a:r>
              <a:rPr lang="en-US" dirty="0" err="1" smtClean="0">
                <a:latin typeface="Monaco" charset="0"/>
                <a:ea typeface="Monaco" charset="0"/>
                <a:cs typeface="Monaco" charset="0"/>
              </a:rPr>
              <a:t>Prob</a:t>
            </a:r>
            <a:r>
              <a:rPr lang="en-US" dirty="0" smtClean="0">
                <a:latin typeface="Monaco" charset="0"/>
                <a:ea typeface="Monaco" charset="0"/>
                <a:cs typeface="Monaco" charset="0"/>
              </a:rPr>
              <a:t> of 0 successes, aka no children are Type O</a:t>
            </a:r>
          </a:p>
          <a:p>
            <a:pPr marL="285750" indent="-285750">
              <a:buFont typeface=".AppleSystemUIFont" charset="-120"/>
              <a:buChar char="&gt;"/>
            </a:pPr>
            <a:r>
              <a:rPr lang="en-US" dirty="0" smtClean="0">
                <a:latin typeface="Monaco" charset="0"/>
                <a:ea typeface="Monaco" charset="0"/>
                <a:cs typeface="Monaco" charset="0"/>
              </a:rPr>
              <a:t>k1 &lt;- </a:t>
            </a:r>
            <a:r>
              <a:rPr lang="en-US" dirty="0" err="1" smtClean="0">
                <a:latin typeface="Monaco" charset="0"/>
                <a:ea typeface="Monaco" charset="0"/>
                <a:cs typeface="Monaco" charset="0"/>
              </a:rPr>
              <a:t>dbinom</a:t>
            </a:r>
            <a:r>
              <a:rPr lang="en-US" dirty="0" smtClean="0">
                <a:latin typeface="Monaco" charset="0"/>
                <a:ea typeface="Monaco" charset="0"/>
                <a:cs typeface="Monaco" charset="0"/>
              </a:rPr>
              <a:t>(1, 5, 0.25) ## </a:t>
            </a:r>
            <a:r>
              <a:rPr lang="en-US" dirty="0" err="1" smtClean="0">
                <a:latin typeface="Monaco" charset="0"/>
                <a:ea typeface="Monaco" charset="0"/>
                <a:cs typeface="Monaco" charset="0"/>
              </a:rPr>
              <a:t>Prob</a:t>
            </a:r>
            <a:r>
              <a:rPr lang="en-US" dirty="0" smtClean="0">
                <a:latin typeface="Monaco" charset="0"/>
                <a:ea typeface="Monaco" charset="0"/>
                <a:cs typeface="Monaco" charset="0"/>
              </a:rPr>
              <a:t> of 1 success, aka only 1 child is Type O</a:t>
            </a:r>
          </a:p>
          <a:p>
            <a:pPr marL="285750" indent="-285750">
              <a:buFont typeface=".AppleSystemUIFont" charset="-120"/>
              <a:buChar char="&gt;"/>
            </a:pPr>
            <a:endParaRPr lang="en-US" dirty="0">
              <a:latin typeface="Monaco" charset="0"/>
              <a:ea typeface="Monaco" charset="0"/>
              <a:cs typeface="Monaco" charset="0"/>
            </a:endParaRPr>
          </a:p>
          <a:p>
            <a:pPr marL="285750" indent="-285750">
              <a:buFont typeface=".AppleSystemUIFont" charset="-120"/>
              <a:buChar char="&gt;"/>
            </a:pPr>
            <a:r>
              <a:rPr lang="en-US" dirty="0" smtClean="0">
                <a:latin typeface="Monaco" charset="0"/>
                <a:ea typeface="Monaco" charset="0"/>
                <a:cs typeface="Monaco" charset="0"/>
              </a:rPr>
              <a:t>## Advanced:</a:t>
            </a:r>
          </a:p>
          <a:p>
            <a:pPr marL="285750" indent="-285750">
              <a:buFont typeface=".AppleSystemUIFont" charset="-120"/>
              <a:buChar char="&gt;"/>
            </a:pPr>
            <a:r>
              <a:rPr lang="en-US" dirty="0" smtClean="0">
                <a:latin typeface="Monaco" charset="0"/>
                <a:ea typeface="Monaco" charset="0"/>
                <a:cs typeface="Monaco" charset="0"/>
              </a:rPr>
              <a:t>library(</a:t>
            </a:r>
            <a:r>
              <a:rPr lang="en-US" dirty="0" err="1" smtClean="0">
                <a:latin typeface="Monaco" charset="0"/>
                <a:ea typeface="Monaco" charset="0"/>
                <a:cs typeface="Monaco" charset="0"/>
              </a:rPr>
              <a:t>purrr</a:t>
            </a:r>
            <a:r>
              <a:rPr lang="en-US" dirty="0" smtClean="0">
                <a:latin typeface="Monaco" charset="0"/>
                <a:ea typeface="Monaco" charset="0"/>
                <a:cs typeface="Monaco" charset="0"/>
              </a:rPr>
              <a:t>)</a:t>
            </a:r>
          </a:p>
          <a:p>
            <a:pPr marL="285750" indent="-285750">
              <a:buFont typeface=".AppleSystemUIFont" charset="-120"/>
              <a:buChar char="&gt;"/>
            </a:pPr>
            <a:r>
              <a:rPr lang="en-US" dirty="0" err="1" smtClean="0">
                <a:latin typeface="Monaco" charset="0"/>
                <a:ea typeface="Monaco" charset="0"/>
                <a:cs typeface="Monaco" charset="0"/>
              </a:rPr>
              <a:t>map_dbl</a:t>
            </a:r>
            <a:r>
              <a:rPr lang="en-US" dirty="0" smtClean="0">
                <a:latin typeface="Monaco" charset="0"/>
                <a:ea typeface="Monaco" charset="0"/>
                <a:cs typeface="Monaco" charset="0"/>
              </a:rPr>
              <a:t>(0:5, </a:t>
            </a:r>
            <a:r>
              <a:rPr lang="en-US" dirty="0" err="1" smtClean="0">
                <a:latin typeface="Monaco" charset="0"/>
                <a:ea typeface="Monaco" charset="0"/>
                <a:cs typeface="Monaco" charset="0"/>
              </a:rPr>
              <a:t>dbinom</a:t>
            </a:r>
            <a:r>
              <a:rPr lang="en-US" dirty="0" smtClean="0">
                <a:latin typeface="Monaco" charset="0"/>
                <a:ea typeface="Monaco" charset="0"/>
                <a:cs typeface="Monaco" charset="0"/>
              </a:rPr>
              <a:t>, 5, 0.25)</a:t>
            </a:r>
          </a:p>
          <a:p>
            <a:pPr lvl="1"/>
            <a:r>
              <a:rPr lang="is-IS" dirty="0">
                <a:latin typeface="Monaco" charset="0"/>
                <a:ea typeface="Monaco" charset="0"/>
                <a:cs typeface="Monaco" charset="0"/>
              </a:rPr>
              <a:t>[1] 0.2373046875 0.3955078125 0.2636718750 0.0878906250 0.0146484375</a:t>
            </a:r>
          </a:p>
          <a:p>
            <a:pPr lvl="1"/>
            <a:r>
              <a:rPr lang="is-IS" dirty="0">
                <a:latin typeface="Monaco" charset="0"/>
                <a:ea typeface="Monaco" charset="0"/>
                <a:cs typeface="Monaco" charset="0"/>
              </a:rPr>
              <a:t>[6] 0.0009765625</a:t>
            </a:r>
          </a:p>
          <a:p>
            <a:pPr marL="285750" indent="-285750">
              <a:buFont typeface=".AppleSystemUIFont" charset="-120"/>
              <a:buChar char="&gt;"/>
            </a:pPr>
            <a:endParaRPr lang="en-US" dirty="0" smtClean="0">
              <a:latin typeface="Monaco" charset="0"/>
              <a:ea typeface="Monaco" charset="0"/>
              <a:cs typeface="Monaco" charset="0"/>
            </a:endParaRPr>
          </a:p>
          <a:p>
            <a:endParaRPr lang="en-US" dirty="0" smtClean="0">
              <a:latin typeface="Monaco" charset="0"/>
              <a:ea typeface="Monaco" charset="0"/>
              <a:cs typeface="Monaco" charset="0"/>
            </a:endParaRPr>
          </a:p>
          <a:p>
            <a:endParaRPr lang="en-US" dirty="0">
              <a:latin typeface="Monaco" charset="0"/>
              <a:ea typeface="Monaco" charset="0"/>
              <a:cs typeface="Monaco" charset="0"/>
            </a:endParaRP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36170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PMF</a:t>
            </a:r>
            <a:endParaRPr lang="en-US" dirty="0"/>
          </a:p>
        </p:txBody>
      </p:sp>
      <p:sp>
        <p:nvSpPr>
          <p:cNvPr id="4" name="TextBox 3"/>
          <p:cNvSpPr txBox="1"/>
          <p:nvPr/>
        </p:nvSpPr>
        <p:spPr>
          <a:xfrm>
            <a:off x="1097280" y="1873631"/>
            <a:ext cx="11094720" cy="5632311"/>
          </a:xfrm>
          <a:prstGeom prst="rect">
            <a:avLst/>
          </a:prstGeom>
          <a:noFill/>
        </p:spPr>
        <p:txBody>
          <a:bodyPr wrap="square" rtlCol="0">
            <a:spAutoFit/>
          </a:bodyPr>
          <a:lstStyle/>
          <a:p>
            <a:r>
              <a:rPr lang="en-US" dirty="0" smtClean="0">
                <a:latin typeface="Monaco" charset="0"/>
                <a:ea typeface="Monaco" charset="0"/>
                <a:cs typeface="Monaco" charset="0"/>
              </a:rPr>
              <a:t>## data frame (</a:t>
            </a:r>
            <a:r>
              <a:rPr lang="en-US" dirty="0" err="1" smtClean="0">
                <a:latin typeface="Monaco" charset="0"/>
                <a:ea typeface="Monaco" charset="0"/>
                <a:cs typeface="Monaco" charset="0"/>
              </a:rPr>
              <a:t>tibble</a:t>
            </a:r>
            <a:r>
              <a:rPr lang="en-US" dirty="0" smtClean="0">
                <a:latin typeface="Monaco" charset="0"/>
                <a:ea typeface="Monaco" charset="0"/>
                <a:cs typeface="Monaco" charset="0"/>
              </a:rPr>
              <a:t>) of probabilities for PMF</a:t>
            </a:r>
          </a:p>
          <a:p>
            <a:r>
              <a:rPr lang="en-US" dirty="0" smtClean="0">
                <a:latin typeface="Monaco" charset="0"/>
                <a:ea typeface="Monaco" charset="0"/>
                <a:cs typeface="Monaco" charset="0"/>
              </a:rPr>
              <a:t>&gt; </a:t>
            </a:r>
            <a:r>
              <a:rPr lang="en-US" dirty="0" err="1" smtClean="0">
                <a:latin typeface="Monaco" charset="0"/>
                <a:ea typeface="Monaco" charset="0"/>
                <a:cs typeface="Monaco" charset="0"/>
              </a:rPr>
              <a:t>data.pmf</a:t>
            </a:r>
            <a:r>
              <a:rPr lang="en-US" dirty="0" smtClean="0">
                <a:latin typeface="Monaco" charset="0"/>
                <a:ea typeface="Monaco" charset="0"/>
                <a:cs typeface="Monaco" charset="0"/>
              </a:rPr>
              <a:t> &lt;- </a:t>
            </a:r>
            <a:r>
              <a:rPr lang="en-US" dirty="0" err="1" smtClean="0">
                <a:latin typeface="Monaco" charset="0"/>
                <a:ea typeface="Monaco" charset="0"/>
                <a:cs typeface="Monaco" charset="0"/>
              </a:rPr>
              <a:t>tibble</a:t>
            </a:r>
            <a:r>
              <a:rPr lang="en-US" dirty="0" smtClean="0">
                <a:latin typeface="Monaco" charset="0"/>
                <a:ea typeface="Monaco" charset="0"/>
                <a:cs typeface="Monaco" charset="0"/>
              </a:rPr>
              <a:t>(k = 0:5, </a:t>
            </a:r>
            <a:r>
              <a:rPr lang="en-US" dirty="0" err="1" smtClean="0">
                <a:latin typeface="Monaco" charset="0"/>
                <a:ea typeface="Monaco" charset="0"/>
                <a:cs typeface="Monaco" charset="0"/>
              </a:rPr>
              <a:t>prob</a:t>
            </a:r>
            <a:r>
              <a:rPr lang="en-US" dirty="0" smtClean="0">
                <a:latin typeface="Monaco" charset="0"/>
                <a:ea typeface="Monaco" charset="0"/>
                <a:cs typeface="Monaco" charset="0"/>
              </a:rPr>
              <a:t> = c(</a:t>
            </a:r>
            <a:r>
              <a:rPr lang="is-IS" dirty="0" smtClean="0">
                <a:latin typeface="Monaco" charset="0"/>
                <a:ea typeface="Monaco" charset="0"/>
                <a:cs typeface="Monaco" charset="0"/>
              </a:rPr>
              <a:t>0.236623, 0.396, 0.264, 0.0879, 0.0145, 0.000977))</a:t>
            </a:r>
          </a:p>
          <a:p>
            <a:r>
              <a:rPr lang="is-IS" dirty="0" smtClean="0">
                <a:latin typeface="Monaco" charset="0"/>
                <a:ea typeface="Monaco" charset="0"/>
                <a:cs typeface="Monaco" charset="0"/>
              </a:rPr>
              <a:t>&gt; data.pmf</a:t>
            </a:r>
            <a:endParaRPr lang="is-IS" dirty="0">
              <a:latin typeface="Monaco" charset="0"/>
              <a:ea typeface="Monaco" charset="0"/>
              <a:cs typeface="Monaco" charset="0"/>
            </a:endParaRPr>
          </a:p>
          <a:p>
            <a:pPr lvl="1"/>
            <a:r>
              <a:rPr lang="is-IS" dirty="0">
                <a:latin typeface="Monaco" charset="0"/>
                <a:ea typeface="Monaco" charset="0"/>
                <a:cs typeface="Monaco" charset="0"/>
              </a:rPr>
              <a:t># A tibble: 6 x 2</a:t>
            </a:r>
          </a:p>
          <a:p>
            <a:pPr lvl="1"/>
            <a:r>
              <a:rPr lang="is-IS" dirty="0">
                <a:latin typeface="Monaco" charset="0"/>
                <a:ea typeface="Monaco" charset="0"/>
                <a:cs typeface="Monaco" charset="0"/>
              </a:rPr>
              <a:t>      k     prob</a:t>
            </a:r>
          </a:p>
          <a:p>
            <a:pPr lvl="1"/>
            <a:r>
              <a:rPr lang="is-IS" dirty="0">
                <a:latin typeface="Monaco" charset="0"/>
                <a:ea typeface="Monaco" charset="0"/>
                <a:cs typeface="Monaco" charset="0"/>
              </a:rPr>
              <a:t>  &lt;int&gt;    &lt;dbl&gt;</a:t>
            </a:r>
          </a:p>
          <a:p>
            <a:pPr lvl="1"/>
            <a:r>
              <a:rPr lang="is-IS" dirty="0">
                <a:latin typeface="Monaco" charset="0"/>
                <a:ea typeface="Monaco" charset="0"/>
                <a:cs typeface="Monaco" charset="0"/>
              </a:rPr>
              <a:t>1     0 0.236623</a:t>
            </a:r>
          </a:p>
          <a:p>
            <a:pPr lvl="1"/>
            <a:r>
              <a:rPr lang="is-IS" dirty="0">
                <a:latin typeface="Monaco" charset="0"/>
                <a:ea typeface="Monaco" charset="0"/>
                <a:cs typeface="Monaco" charset="0"/>
              </a:rPr>
              <a:t>2     1 0.396000</a:t>
            </a:r>
          </a:p>
          <a:p>
            <a:pPr lvl="1"/>
            <a:r>
              <a:rPr lang="is-IS" dirty="0">
                <a:latin typeface="Monaco" charset="0"/>
                <a:ea typeface="Monaco" charset="0"/>
                <a:cs typeface="Monaco" charset="0"/>
              </a:rPr>
              <a:t>3     2 0.264000</a:t>
            </a:r>
          </a:p>
          <a:p>
            <a:pPr lvl="1"/>
            <a:r>
              <a:rPr lang="is-IS" dirty="0">
                <a:latin typeface="Monaco" charset="0"/>
                <a:ea typeface="Monaco" charset="0"/>
                <a:cs typeface="Monaco" charset="0"/>
              </a:rPr>
              <a:t>4     3 0.087900</a:t>
            </a:r>
          </a:p>
          <a:p>
            <a:pPr lvl="1"/>
            <a:r>
              <a:rPr lang="is-IS" dirty="0">
                <a:latin typeface="Monaco" charset="0"/>
                <a:ea typeface="Monaco" charset="0"/>
                <a:cs typeface="Monaco" charset="0"/>
              </a:rPr>
              <a:t>5     4 0.014500</a:t>
            </a:r>
          </a:p>
          <a:p>
            <a:pPr lvl="1"/>
            <a:r>
              <a:rPr lang="is-IS" dirty="0">
                <a:latin typeface="Monaco" charset="0"/>
                <a:ea typeface="Monaco" charset="0"/>
                <a:cs typeface="Monaco" charset="0"/>
              </a:rPr>
              <a:t>6     5 </a:t>
            </a:r>
            <a:r>
              <a:rPr lang="is-IS" dirty="0" smtClean="0">
                <a:latin typeface="Monaco" charset="0"/>
                <a:ea typeface="Monaco" charset="0"/>
                <a:cs typeface="Monaco" charset="0"/>
              </a:rPr>
              <a:t>0.000977</a:t>
            </a:r>
          </a:p>
          <a:p>
            <a:pPr lvl="1"/>
            <a:endParaRPr lang="is-IS" dirty="0">
              <a:latin typeface="Monaco" charset="0"/>
              <a:ea typeface="Monaco" charset="0"/>
              <a:cs typeface="Monaco" charset="0"/>
            </a:endParaRPr>
          </a:p>
          <a:p>
            <a:pPr marL="14288" lvl="1"/>
            <a:r>
              <a:rPr lang="en-US" dirty="0" smtClean="0">
                <a:latin typeface="Monaco" charset="0"/>
                <a:ea typeface="Monaco" charset="0"/>
                <a:cs typeface="Monaco" charset="0"/>
              </a:rPr>
              <a:t>## Equivalent</a:t>
            </a:r>
            <a:endParaRPr lang="en-US" dirty="0">
              <a:latin typeface="Monaco" charset="0"/>
              <a:ea typeface="Monaco" charset="0"/>
              <a:cs typeface="Monaco" charset="0"/>
            </a:endParaRPr>
          </a:p>
          <a:p>
            <a:pPr marL="285750" indent="-285750">
              <a:buFont typeface=".AppleSystemUIFont" charset="-120"/>
              <a:buChar char="&gt;"/>
            </a:pPr>
            <a:r>
              <a:rPr lang="en-US" dirty="0" err="1" smtClean="0">
                <a:latin typeface="Monaco" charset="0"/>
                <a:ea typeface="Monaco" charset="0"/>
                <a:cs typeface="Monaco" charset="0"/>
              </a:rPr>
              <a:t>data.pmf</a:t>
            </a:r>
            <a:r>
              <a:rPr lang="en-US" dirty="0" smtClean="0">
                <a:latin typeface="Monaco" charset="0"/>
                <a:ea typeface="Monaco" charset="0"/>
                <a:cs typeface="Monaco" charset="0"/>
              </a:rPr>
              <a:t> &lt;- </a:t>
            </a:r>
            <a:r>
              <a:rPr lang="en-US" dirty="0" err="1" smtClean="0">
                <a:latin typeface="Monaco" charset="0"/>
                <a:ea typeface="Monaco" charset="0"/>
                <a:cs typeface="Monaco" charset="0"/>
              </a:rPr>
              <a:t>tibble</a:t>
            </a:r>
            <a:r>
              <a:rPr lang="en-US" dirty="0" smtClean="0">
                <a:latin typeface="Monaco" charset="0"/>
                <a:ea typeface="Monaco" charset="0"/>
                <a:cs typeface="Monaco" charset="0"/>
              </a:rPr>
              <a:t>(k = 0:5, </a:t>
            </a:r>
            <a:r>
              <a:rPr lang="en-US" dirty="0" err="1" smtClean="0">
                <a:latin typeface="Monaco" charset="0"/>
                <a:ea typeface="Monaco" charset="0"/>
                <a:cs typeface="Monaco" charset="0"/>
              </a:rPr>
              <a:t>prob</a:t>
            </a:r>
            <a:r>
              <a:rPr lang="en-US" dirty="0" smtClean="0">
                <a:latin typeface="Monaco" charset="0"/>
                <a:ea typeface="Monaco" charset="0"/>
                <a:cs typeface="Monaco" charset="0"/>
              </a:rPr>
              <a:t> = </a:t>
            </a:r>
            <a:r>
              <a:rPr lang="en-US" dirty="0" err="1">
                <a:latin typeface="Monaco" charset="0"/>
                <a:ea typeface="Monaco" charset="0"/>
                <a:cs typeface="Monaco" charset="0"/>
              </a:rPr>
              <a:t>map_dbl</a:t>
            </a:r>
            <a:r>
              <a:rPr lang="en-US" dirty="0">
                <a:latin typeface="Monaco" charset="0"/>
                <a:ea typeface="Monaco" charset="0"/>
                <a:cs typeface="Monaco" charset="0"/>
              </a:rPr>
              <a:t>(0:5, </a:t>
            </a:r>
            <a:r>
              <a:rPr lang="en-US" dirty="0" err="1">
                <a:latin typeface="Monaco" charset="0"/>
                <a:ea typeface="Monaco" charset="0"/>
                <a:cs typeface="Monaco" charset="0"/>
              </a:rPr>
              <a:t>dbinom</a:t>
            </a:r>
            <a:r>
              <a:rPr lang="en-US" dirty="0">
                <a:latin typeface="Monaco" charset="0"/>
                <a:ea typeface="Monaco" charset="0"/>
                <a:cs typeface="Monaco" charset="0"/>
              </a:rPr>
              <a:t>, 5, 0.25</a:t>
            </a:r>
            <a:r>
              <a:rPr lang="en-US" dirty="0" smtClean="0">
                <a:latin typeface="Monaco" charset="0"/>
                <a:ea typeface="Monaco" charset="0"/>
                <a:cs typeface="Monaco" charset="0"/>
              </a:rPr>
              <a:t>))</a:t>
            </a:r>
            <a:endParaRPr lang="is-IS" dirty="0" smtClean="0">
              <a:latin typeface="Monaco" charset="0"/>
              <a:ea typeface="Monaco" charset="0"/>
              <a:cs typeface="Monaco" charset="0"/>
            </a:endParaRPr>
          </a:p>
          <a:p>
            <a:pPr marL="285750" indent="-285750">
              <a:buFont typeface=".AppleSystemUIFont" charset="-120"/>
              <a:buChar char="&gt;"/>
            </a:pPr>
            <a:endParaRPr lang="en-US" dirty="0" smtClean="0">
              <a:latin typeface="Monaco" charset="0"/>
              <a:ea typeface="Monaco" charset="0"/>
              <a:cs typeface="Monaco" charset="0"/>
            </a:endParaRPr>
          </a:p>
          <a:p>
            <a:endParaRPr lang="en-US" dirty="0" smtClean="0">
              <a:latin typeface="Monaco" charset="0"/>
              <a:ea typeface="Monaco" charset="0"/>
              <a:cs typeface="Monaco" charset="0"/>
            </a:endParaRPr>
          </a:p>
          <a:p>
            <a:endParaRPr lang="en-US" dirty="0">
              <a:latin typeface="Monaco" charset="0"/>
              <a:ea typeface="Monaco" charset="0"/>
              <a:cs typeface="Monaco" charset="0"/>
            </a:endParaRP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120504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assumption: </a:t>
            </a:r>
            <a:r>
              <a:rPr lang="en-US" dirty="0" err="1" smtClean="0"/>
              <a:t>BInS</a:t>
            </a:r>
            <a:r>
              <a:rPr lang="en-US" dirty="0" smtClean="0"/>
              <a:t> conditions are satisfied</a:t>
            </a:r>
            <a:endParaRPr lang="en-US" dirty="0"/>
          </a:p>
        </p:txBody>
      </p:sp>
      <p:sp>
        <p:nvSpPr>
          <p:cNvPr id="3" name="Content Placeholder 2"/>
          <p:cNvSpPr>
            <a:spLocks noGrp="1"/>
          </p:cNvSpPr>
          <p:nvPr>
            <p:ph idx="1"/>
          </p:nvPr>
        </p:nvSpPr>
        <p:spPr/>
        <p:txBody>
          <a:bodyPr/>
          <a:lstStyle/>
          <a:p>
            <a:endParaRPr lang="en-US" b="1" dirty="0" smtClean="0"/>
          </a:p>
          <a:p>
            <a:r>
              <a:rPr lang="en-US" b="1" dirty="0" smtClean="0"/>
              <a:t>B</a:t>
            </a:r>
            <a:r>
              <a:rPr lang="en-US" dirty="0" smtClean="0"/>
              <a:t>inary </a:t>
            </a:r>
            <a:r>
              <a:rPr lang="en-US" dirty="0"/>
              <a:t>outcomes</a:t>
            </a:r>
          </a:p>
          <a:p>
            <a:r>
              <a:rPr lang="en-US" b="1" dirty="0"/>
              <a:t>I</a:t>
            </a:r>
            <a:r>
              <a:rPr lang="en-US" dirty="0"/>
              <a:t>ndependent trials (outcomes do not influence each other)</a:t>
            </a:r>
          </a:p>
          <a:p>
            <a:r>
              <a:rPr lang="en-US" b="1" dirty="0"/>
              <a:t>n</a:t>
            </a:r>
            <a:r>
              <a:rPr lang="en-US" dirty="0"/>
              <a:t> is fixed before the trials begin</a:t>
            </a:r>
          </a:p>
          <a:p>
            <a:r>
              <a:rPr lang="en-US" b="1" dirty="0"/>
              <a:t>S</a:t>
            </a:r>
            <a:r>
              <a:rPr lang="en-US" dirty="0"/>
              <a:t>ame probability of success, p, for all </a:t>
            </a:r>
            <a:r>
              <a:rPr lang="en-US" dirty="0" smtClean="0"/>
              <a:t>trials</a:t>
            </a:r>
            <a:endParaRPr lang="en-US" b="1" dirty="0"/>
          </a:p>
        </p:txBody>
      </p:sp>
    </p:spTree>
    <p:extLst>
      <p:ext uri="{BB962C8B-B14F-4D97-AF65-F5344CB8AC3E}">
        <p14:creationId xmlns:p14="http://schemas.microsoft.com/office/powerpoint/2010/main" val="2121175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PMF uses a different *stat*</a:t>
            </a:r>
            <a:endParaRPr lang="en-US" dirty="0"/>
          </a:p>
        </p:txBody>
      </p:sp>
      <p:sp>
        <p:nvSpPr>
          <p:cNvPr id="4" name="TextBox 3"/>
          <p:cNvSpPr txBox="1"/>
          <p:nvPr/>
        </p:nvSpPr>
        <p:spPr>
          <a:xfrm>
            <a:off x="1097280" y="1873631"/>
            <a:ext cx="10832696" cy="923330"/>
          </a:xfrm>
          <a:prstGeom prst="rect">
            <a:avLst/>
          </a:prstGeom>
          <a:noFill/>
        </p:spPr>
        <p:txBody>
          <a:bodyPr wrap="square" rtlCol="0">
            <a:spAutoFit/>
          </a:bodyPr>
          <a:lstStyle/>
          <a:p>
            <a:r>
              <a:rPr lang="en-US" dirty="0" smtClean="0">
                <a:latin typeface="Monaco" charset="0"/>
                <a:ea typeface="Monaco" charset="0"/>
                <a:cs typeface="Monaco" charset="0"/>
              </a:rPr>
              <a:t>&gt; </a:t>
            </a:r>
            <a:r>
              <a:rPr lang="en-US" dirty="0" err="1" smtClean="0">
                <a:latin typeface="Monaco" charset="0"/>
                <a:ea typeface="Monaco" charset="0"/>
                <a:cs typeface="Monaco" charset="0"/>
              </a:rPr>
              <a:t>ggplot</a:t>
            </a:r>
            <a:r>
              <a:rPr lang="en-US" dirty="0" smtClean="0">
                <a:latin typeface="Monaco" charset="0"/>
                <a:ea typeface="Monaco" charset="0"/>
                <a:cs typeface="Monaco" charset="0"/>
              </a:rPr>
              <a:t>(</a:t>
            </a:r>
            <a:r>
              <a:rPr lang="en-US" dirty="0" err="1" smtClean="0">
                <a:latin typeface="Monaco" charset="0"/>
                <a:ea typeface="Monaco" charset="0"/>
                <a:cs typeface="Monaco" charset="0"/>
              </a:rPr>
              <a:t>data.pmf</a:t>
            </a:r>
            <a:r>
              <a:rPr lang="en-US" dirty="0" smtClean="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smtClean="0">
                <a:latin typeface="Monaco" charset="0"/>
                <a:ea typeface="Monaco" charset="0"/>
                <a:cs typeface="Monaco" charset="0"/>
              </a:rPr>
              <a:t>k, </a:t>
            </a:r>
            <a:r>
              <a:rPr lang="en-US" dirty="0">
                <a:latin typeface="Monaco" charset="0"/>
                <a:ea typeface="Monaco" charset="0"/>
                <a:cs typeface="Monaco" charset="0"/>
              </a:rPr>
              <a:t>y=</a:t>
            </a:r>
            <a:r>
              <a:rPr lang="en-US" dirty="0" err="1">
                <a:latin typeface="Monaco" charset="0"/>
                <a:ea typeface="Monaco" charset="0"/>
                <a:cs typeface="Monaco" charset="0"/>
              </a:rPr>
              <a:t>prob</a:t>
            </a:r>
            <a:r>
              <a:rPr lang="en-US" dirty="0" smtClean="0">
                <a:latin typeface="Monaco" charset="0"/>
                <a:ea typeface="Monaco" charset="0"/>
                <a:cs typeface="Monaco" charset="0"/>
              </a:rPr>
              <a:t>))+ </a:t>
            </a:r>
            <a:r>
              <a:rPr lang="en-US" dirty="0" err="1" smtClean="0">
                <a:latin typeface="Monaco" charset="0"/>
                <a:ea typeface="Monaco" charset="0"/>
                <a:cs typeface="Monaco" charset="0"/>
              </a:rPr>
              <a:t>geom_bar</a:t>
            </a:r>
            <a:r>
              <a:rPr lang="en-US" dirty="0" smtClean="0">
                <a:latin typeface="Monaco" charset="0"/>
                <a:ea typeface="Monaco" charset="0"/>
                <a:cs typeface="Monaco" charset="0"/>
              </a:rPr>
              <a:t>( </a:t>
            </a:r>
            <a:r>
              <a:rPr lang="en-US" dirty="0" smtClean="0">
                <a:solidFill>
                  <a:schemeClr val="accent6"/>
                </a:solidFill>
                <a:latin typeface="Monaco" charset="0"/>
                <a:ea typeface="Monaco" charset="0"/>
                <a:cs typeface="Monaco" charset="0"/>
              </a:rPr>
              <a:t>stat</a:t>
            </a:r>
            <a:r>
              <a:rPr lang="en-US" dirty="0">
                <a:solidFill>
                  <a:schemeClr val="accent6"/>
                </a:solidFill>
                <a:latin typeface="Monaco" charset="0"/>
                <a:ea typeface="Monaco" charset="0"/>
                <a:cs typeface="Monaco" charset="0"/>
              </a:rPr>
              <a:t>="identity</a:t>
            </a:r>
            <a:r>
              <a:rPr lang="en-US" dirty="0" smtClean="0">
                <a:solidFill>
                  <a:schemeClr val="accent6"/>
                </a:solidFill>
                <a:latin typeface="Monaco" charset="0"/>
                <a:ea typeface="Monaco" charset="0"/>
                <a:cs typeface="Monaco" charset="0"/>
              </a:rPr>
              <a:t>" </a:t>
            </a:r>
            <a:r>
              <a:rPr lang="en-US" dirty="0" smtClean="0">
                <a:latin typeface="Monaco" charset="0"/>
                <a:ea typeface="Monaco" charset="0"/>
                <a:cs typeface="Monaco" charset="0"/>
              </a:rPr>
              <a:t>) </a:t>
            </a:r>
            <a:r>
              <a:rPr lang="en-US" dirty="0">
                <a:latin typeface="Monaco" charset="0"/>
                <a:ea typeface="Monaco" charset="0"/>
                <a:cs typeface="Monaco" charset="0"/>
              </a:rPr>
              <a:t>+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   </a:t>
            </a:r>
            <a:r>
              <a:rPr lang="en-US" dirty="0" err="1" smtClean="0">
                <a:latin typeface="Monaco" charset="0"/>
                <a:ea typeface="Monaco" charset="0"/>
                <a:cs typeface="Monaco" charset="0"/>
              </a:rPr>
              <a:t>xlab</a:t>
            </a:r>
            <a:r>
              <a:rPr lang="en-US" dirty="0">
                <a:latin typeface="Monaco" charset="0"/>
                <a:ea typeface="Monaco" charset="0"/>
                <a:cs typeface="Monaco" charset="0"/>
              </a:rPr>
              <a:t>("Number of kids") + </a:t>
            </a:r>
            <a:r>
              <a:rPr lang="en-US" dirty="0" err="1" smtClean="0">
                <a:latin typeface="Monaco" charset="0"/>
                <a:ea typeface="Monaco" charset="0"/>
                <a:cs typeface="Monaco" charset="0"/>
              </a:rPr>
              <a:t>ylab</a:t>
            </a:r>
            <a:r>
              <a:rPr lang="en-US" dirty="0">
                <a:latin typeface="Monaco" charset="0"/>
                <a:ea typeface="Monaco" charset="0"/>
                <a:cs typeface="Monaco" charset="0"/>
              </a:rPr>
              <a:t>("Probability Type O</a:t>
            </a:r>
            <a:r>
              <a:rPr lang="en-US" dirty="0" smtClean="0">
                <a:latin typeface="Monaco" charset="0"/>
                <a:ea typeface="Monaco" charset="0"/>
                <a:cs typeface="Monaco" charset="0"/>
              </a:rPr>
              <a:t>") </a:t>
            </a:r>
            <a:endParaRPr lang="en-US" dirty="0">
              <a:latin typeface="Monaco" charset="0"/>
              <a:ea typeface="Monaco" charset="0"/>
              <a:cs typeface="Monaco" charset="0"/>
            </a:endParaRPr>
          </a:p>
          <a:p>
            <a:endParaRPr lang="en-US" dirty="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830" y="2850749"/>
            <a:ext cx="5321300" cy="3492500"/>
          </a:xfrm>
          <a:prstGeom prst="rect">
            <a:avLst/>
          </a:prstGeom>
        </p:spPr>
      </p:pic>
    </p:spTree>
    <p:extLst>
      <p:ext uri="{BB962C8B-B14F-4D97-AF65-F5344CB8AC3E}">
        <p14:creationId xmlns:p14="http://schemas.microsoft.com/office/powerpoint/2010/main" val="11587334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Tweaking the x-axis</a:t>
            </a:r>
            <a:endParaRPr lang="en-US" dirty="0"/>
          </a:p>
        </p:txBody>
      </p:sp>
      <p:sp>
        <p:nvSpPr>
          <p:cNvPr id="4" name="TextBox 3"/>
          <p:cNvSpPr txBox="1"/>
          <p:nvPr/>
        </p:nvSpPr>
        <p:spPr>
          <a:xfrm>
            <a:off x="1097280" y="1873631"/>
            <a:ext cx="10832696" cy="1200329"/>
          </a:xfrm>
          <a:prstGeom prst="rect">
            <a:avLst/>
          </a:prstGeom>
          <a:noFill/>
        </p:spPr>
        <p:txBody>
          <a:bodyPr wrap="square" rtlCol="0">
            <a:spAutoFit/>
          </a:bodyPr>
          <a:lstStyle/>
          <a:p>
            <a:r>
              <a:rPr lang="en-US" dirty="0" smtClean="0">
                <a:latin typeface="Monaco" charset="0"/>
                <a:ea typeface="Monaco" charset="0"/>
                <a:cs typeface="Monaco" charset="0"/>
              </a:rPr>
              <a:t>&gt; </a:t>
            </a:r>
            <a:r>
              <a:rPr lang="en-US" dirty="0" err="1" smtClean="0">
                <a:latin typeface="Monaco" charset="0"/>
                <a:ea typeface="Monaco" charset="0"/>
                <a:cs typeface="Monaco" charset="0"/>
              </a:rPr>
              <a:t>ggplot</a:t>
            </a:r>
            <a:r>
              <a:rPr lang="en-US" dirty="0" smtClean="0">
                <a:latin typeface="Monaco" charset="0"/>
                <a:ea typeface="Monaco" charset="0"/>
                <a:cs typeface="Monaco" charset="0"/>
              </a:rPr>
              <a:t>(</a:t>
            </a:r>
            <a:r>
              <a:rPr lang="en-US" dirty="0" err="1" smtClean="0">
                <a:latin typeface="Monaco" charset="0"/>
                <a:ea typeface="Monaco" charset="0"/>
                <a:cs typeface="Monaco" charset="0"/>
              </a:rPr>
              <a:t>data.pmf</a:t>
            </a:r>
            <a:r>
              <a:rPr lang="en-US" dirty="0" smtClean="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smtClean="0">
                <a:latin typeface="Monaco" charset="0"/>
                <a:ea typeface="Monaco" charset="0"/>
                <a:cs typeface="Monaco" charset="0"/>
              </a:rPr>
              <a:t>k, </a:t>
            </a:r>
            <a:r>
              <a:rPr lang="en-US" dirty="0">
                <a:latin typeface="Monaco" charset="0"/>
                <a:ea typeface="Monaco" charset="0"/>
                <a:cs typeface="Monaco" charset="0"/>
              </a:rPr>
              <a:t>y=</a:t>
            </a:r>
            <a:r>
              <a:rPr lang="en-US" dirty="0" err="1">
                <a:latin typeface="Monaco" charset="0"/>
                <a:ea typeface="Monaco" charset="0"/>
                <a:cs typeface="Monaco" charset="0"/>
              </a:rPr>
              <a:t>prob</a:t>
            </a:r>
            <a:r>
              <a:rPr lang="en-US" dirty="0" smtClean="0">
                <a:latin typeface="Monaco" charset="0"/>
                <a:ea typeface="Monaco" charset="0"/>
                <a:cs typeface="Monaco" charset="0"/>
              </a:rPr>
              <a:t>))+ </a:t>
            </a:r>
            <a:r>
              <a:rPr lang="en-US" dirty="0" err="1" smtClean="0">
                <a:latin typeface="Monaco" charset="0"/>
                <a:ea typeface="Monaco" charset="0"/>
                <a:cs typeface="Monaco" charset="0"/>
              </a:rPr>
              <a:t>geom_bar</a:t>
            </a:r>
            <a:r>
              <a:rPr lang="en-US" dirty="0" smtClean="0">
                <a:latin typeface="Monaco" charset="0"/>
                <a:ea typeface="Monaco" charset="0"/>
                <a:cs typeface="Monaco" charset="0"/>
              </a:rPr>
              <a:t>( </a:t>
            </a:r>
            <a:r>
              <a:rPr lang="en-US" dirty="0" smtClean="0">
                <a:solidFill>
                  <a:schemeClr val="accent6"/>
                </a:solidFill>
                <a:latin typeface="Monaco" charset="0"/>
                <a:ea typeface="Monaco" charset="0"/>
                <a:cs typeface="Monaco" charset="0"/>
              </a:rPr>
              <a:t>stat</a:t>
            </a:r>
            <a:r>
              <a:rPr lang="en-US" dirty="0">
                <a:solidFill>
                  <a:schemeClr val="accent6"/>
                </a:solidFill>
                <a:latin typeface="Monaco" charset="0"/>
                <a:ea typeface="Monaco" charset="0"/>
                <a:cs typeface="Monaco" charset="0"/>
              </a:rPr>
              <a:t>="identity</a:t>
            </a:r>
            <a:r>
              <a:rPr lang="en-US" dirty="0" smtClean="0">
                <a:solidFill>
                  <a:schemeClr val="accent6"/>
                </a:solidFill>
                <a:latin typeface="Monaco" charset="0"/>
                <a:ea typeface="Monaco" charset="0"/>
                <a:cs typeface="Monaco" charset="0"/>
              </a:rPr>
              <a:t>" </a:t>
            </a:r>
            <a:r>
              <a:rPr lang="en-US" dirty="0" smtClean="0">
                <a:latin typeface="Monaco" charset="0"/>
                <a:ea typeface="Monaco" charset="0"/>
                <a:cs typeface="Monaco" charset="0"/>
              </a:rPr>
              <a:t>) </a:t>
            </a:r>
            <a:r>
              <a:rPr lang="en-US" dirty="0">
                <a:latin typeface="Monaco" charset="0"/>
                <a:ea typeface="Monaco" charset="0"/>
                <a:cs typeface="Monaco" charset="0"/>
              </a:rPr>
              <a:t>+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   </a:t>
            </a:r>
            <a:r>
              <a:rPr lang="en-US" dirty="0" err="1" smtClean="0">
                <a:latin typeface="Monaco" charset="0"/>
                <a:ea typeface="Monaco" charset="0"/>
                <a:cs typeface="Monaco" charset="0"/>
              </a:rPr>
              <a:t>ylab</a:t>
            </a:r>
            <a:r>
              <a:rPr lang="en-US" dirty="0">
                <a:latin typeface="Monaco" charset="0"/>
                <a:ea typeface="Monaco" charset="0"/>
                <a:cs typeface="Monaco" charset="0"/>
              </a:rPr>
              <a:t>("Probability Type O</a:t>
            </a:r>
            <a:r>
              <a:rPr lang="en-US" dirty="0" smtClean="0">
                <a:latin typeface="Monaco" charset="0"/>
                <a:ea typeface="Monaco" charset="0"/>
                <a:cs typeface="Monaco" charset="0"/>
              </a:rPr>
              <a:t>") + </a:t>
            </a:r>
          </a:p>
          <a:p>
            <a:r>
              <a:rPr lang="en-US" dirty="0">
                <a:latin typeface="Monaco" charset="0"/>
                <a:ea typeface="Monaco" charset="0"/>
                <a:cs typeface="Monaco" charset="0"/>
              </a:rPr>
              <a:t>	 </a:t>
            </a:r>
            <a:r>
              <a:rPr lang="en-US" dirty="0" smtClean="0">
                <a:latin typeface="Monaco" charset="0"/>
                <a:ea typeface="Monaco" charset="0"/>
                <a:cs typeface="Monaco" charset="0"/>
              </a:rPr>
              <a:t>  </a:t>
            </a:r>
            <a:r>
              <a:rPr lang="en-US" dirty="0" err="1" smtClean="0">
                <a:solidFill>
                  <a:schemeClr val="accent6"/>
                </a:solidFill>
                <a:latin typeface="Monaco" charset="0"/>
                <a:ea typeface="Monaco" charset="0"/>
                <a:cs typeface="Monaco" charset="0"/>
              </a:rPr>
              <a:t>scale_x_continuous</a:t>
            </a:r>
            <a:r>
              <a:rPr lang="en-US" dirty="0" smtClean="0">
                <a:solidFill>
                  <a:schemeClr val="accent6"/>
                </a:solidFill>
                <a:latin typeface="Monaco" charset="0"/>
                <a:ea typeface="Monaco" charset="0"/>
                <a:cs typeface="Monaco" charset="0"/>
              </a:rPr>
              <a:t>(name = "Number of kids", breaks = 0:5)</a:t>
            </a:r>
            <a:endParaRPr lang="en-US" dirty="0">
              <a:solidFill>
                <a:schemeClr val="accent6"/>
              </a:solidFill>
              <a:latin typeface="Monaco" charset="0"/>
              <a:ea typeface="Monaco" charset="0"/>
              <a:cs typeface="Monaco" charset="0"/>
            </a:endParaRPr>
          </a:p>
          <a:p>
            <a:endParaRPr lang="en-US" dirty="0">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830" y="2854272"/>
            <a:ext cx="5321300" cy="3492500"/>
          </a:xfrm>
          <a:prstGeom prst="rect">
            <a:avLst/>
          </a:prstGeom>
        </p:spPr>
      </p:pic>
    </p:spTree>
    <p:extLst>
      <p:ext uri="{BB962C8B-B14F-4D97-AF65-F5344CB8AC3E}">
        <p14:creationId xmlns:p14="http://schemas.microsoft.com/office/powerpoint/2010/main" val="1332404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some text</a:t>
            </a:r>
            <a:endParaRPr lang="en-US" dirty="0"/>
          </a:p>
        </p:txBody>
      </p:sp>
      <p:sp>
        <p:nvSpPr>
          <p:cNvPr id="4" name="TextBox 3"/>
          <p:cNvSpPr txBox="1"/>
          <p:nvPr/>
        </p:nvSpPr>
        <p:spPr>
          <a:xfrm>
            <a:off x="1097280" y="1873631"/>
            <a:ext cx="10832696" cy="1477328"/>
          </a:xfrm>
          <a:prstGeom prst="rect">
            <a:avLst/>
          </a:prstGeom>
          <a:noFill/>
        </p:spPr>
        <p:txBody>
          <a:bodyPr wrap="square" rtlCol="0">
            <a:spAutoFit/>
          </a:bodyPr>
          <a:lstStyle/>
          <a:p>
            <a:r>
              <a:rPr lang="en-US" dirty="0" smtClean="0">
                <a:latin typeface="Monaco" charset="0"/>
                <a:ea typeface="Monaco" charset="0"/>
                <a:cs typeface="Monaco" charset="0"/>
              </a:rPr>
              <a:t>&gt; </a:t>
            </a:r>
            <a:r>
              <a:rPr lang="en-US" dirty="0" err="1" smtClean="0">
                <a:latin typeface="Monaco" charset="0"/>
                <a:ea typeface="Monaco" charset="0"/>
                <a:cs typeface="Monaco" charset="0"/>
              </a:rPr>
              <a:t>ggplot</a:t>
            </a:r>
            <a:r>
              <a:rPr lang="en-US" dirty="0" smtClean="0">
                <a:latin typeface="Monaco" charset="0"/>
                <a:ea typeface="Monaco" charset="0"/>
                <a:cs typeface="Monaco" charset="0"/>
              </a:rPr>
              <a:t>(</a:t>
            </a:r>
            <a:r>
              <a:rPr lang="en-US" dirty="0" err="1" smtClean="0">
                <a:latin typeface="Monaco" charset="0"/>
                <a:ea typeface="Monaco" charset="0"/>
                <a:cs typeface="Monaco" charset="0"/>
              </a:rPr>
              <a:t>data.pmf</a:t>
            </a:r>
            <a:r>
              <a:rPr lang="en-US" dirty="0" smtClean="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smtClean="0">
                <a:latin typeface="Monaco" charset="0"/>
                <a:ea typeface="Monaco" charset="0"/>
                <a:cs typeface="Monaco" charset="0"/>
              </a:rPr>
              <a:t>k, </a:t>
            </a:r>
            <a:r>
              <a:rPr lang="en-US" dirty="0">
                <a:latin typeface="Monaco" charset="0"/>
                <a:ea typeface="Monaco" charset="0"/>
                <a:cs typeface="Monaco" charset="0"/>
              </a:rPr>
              <a:t>y=</a:t>
            </a:r>
            <a:r>
              <a:rPr lang="en-US" dirty="0" err="1">
                <a:latin typeface="Monaco" charset="0"/>
                <a:ea typeface="Monaco" charset="0"/>
                <a:cs typeface="Monaco" charset="0"/>
              </a:rPr>
              <a:t>prob</a:t>
            </a:r>
            <a:r>
              <a:rPr lang="en-US" dirty="0" smtClean="0">
                <a:latin typeface="Monaco" charset="0"/>
                <a:ea typeface="Monaco" charset="0"/>
                <a:cs typeface="Monaco" charset="0"/>
              </a:rPr>
              <a:t>))+ </a:t>
            </a:r>
            <a:r>
              <a:rPr lang="en-US" dirty="0" err="1" smtClean="0">
                <a:latin typeface="Monaco" charset="0"/>
                <a:ea typeface="Monaco" charset="0"/>
                <a:cs typeface="Monaco" charset="0"/>
              </a:rPr>
              <a:t>geom_bar</a:t>
            </a:r>
            <a:r>
              <a:rPr lang="en-US" dirty="0" smtClean="0">
                <a:latin typeface="Monaco" charset="0"/>
                <a:ea typeface="Monaco" charset="0"/>
                <a:cs typeface="Monaco" charset="0"/>
              </a:rPr>
              <a:t>( </a:t>
            </a:r>
            <a:r>
              <a:rPr lang="en-US" dirty="0" smtClean="0">
                <a:solidFill>
                  <a:schemeClr val="accent6"/>
                </a:solidFill>
                <a:latin typeface="Monaco" charset="0"/>
                <a:ea typeface="Monaco" charset="0"/>
                <a:cs typeface="Monaco" charset="0"/>
              </a:rPr>
              <a:t>stat</a:t>
            </a:r>
            <a:r>
              <a:rPr lang="en-US" dirty="0">
                <a:solidFill>
                  <a:schemeClr val="accent6"/>
                </a:solidFill>
                <a:latin typeface="Monaco" charset="0"/>
                <a:ea typeface="Monaco" charset="0"/>
                <a:cs typeface="Monaco" charset="0"/>
              </a:rPr>
              <a:t>="identity</a:t>
            </a:r>
            <a:r>
              <a:rPr lang="en-US" dirty="0" smtClean="0">
                <a:solidFill>
                  <a:schemeClr val="accent6"/>
                </a:solidFill>
                <a:latin typeface="Monaco" charset="0"/>
                <a:ea typeface="Monaco" charset="0"/>
                <a:cs typeface="Monaco" charset="0"/>
              </a:rPr>
              <a:t>" </a:t>
            </a:r>
            <a:r>
              <a:rPr lang="en-US" dirty="0" smtClean="0">
                <a:latin typeface="Monaco" charset="0"/>
                <a:ea typeface="Monaco" charset="0"/>
                <a:cs typeface="Monaco" charset="0"/>
              </a:rPr>
              <a:t>) </a:t>
            </a:r>
            <a:r>
              <a:rPr lang="en-US" dirty="0">
                <a:latin typeface="Monaco" charset="0"/>
                <a:ea typeface="Monaco" charset="0"/>
                <a:cs typeface="Monaco" charset="0"/>
              </a:rPr>
              <a:t>+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   </a:t>
            </a:r>
            <a:r>
              <a:rPr lang="en-US" dirty="0" err="1" smtClean="0">
                <a:latin typeface="Monaco" charset="0"/>
                <a:ea typeface="Monaco" charset="0"/>
                <a:cs typeface="Monaco" charset="0"/>
              </a:rPr>
              <a:t>ylab</a:t>
            </a:r>
            <a:r>
              <a:rPr lang="en-US" dirty="0">
                <a:latin typeface="Monaco" charset="0"/>
                <a:ea typeface="Monaco" charset="0"/>
                <a:cs typeface="Monaco" charset="0"/>
              </a:rPr>
              <a:t>("Probability Type O</a:t>
            </a:r>
            <a:r>
              <a:rPr lang="en-US" dirty="0" smtClean="0">
                <a:latin typeface="Monaco" charset="0"/>
                <a:ea typeface="Monaco" charset="0"/>
                <a:cs typeface="Monaco" charset="0"/>
              </a:rPr>
              <a:t>") + </a:t>
            </a:r>
          </a:p>
          <a:p>
            <a:r>
              <a:rPr lang="en-US" dirty="0">
                <a:latin typeface="Monaco" charset="0"/>
                <a:ea typeface="Monaco" charset="0"/>
                <a:cs typeface="Monaco" charset="0"/>
              </a:rPr>
              <a:t>	 </a:t>
            </a:r>
            <a:r>
              <a:rPr lang="en-US" dirty="0" smtClean="0">
                <a:latin typeface="Monaco" charset="0"/>
                <a:ea typeface="Monaco" charset="0"/>
                <a:cs typeface="Monaco" charset="0"/>
              </a:rPr>
              <a:t>  </a:t>
            </a:r>
            <a:r>
              <a:rPr lang="en-US" dirty="0" err="1" smtClean="0">
                <a:solidFill>
                  <a:schemeClr val="accent6"/>
                </a:solidFill>
                <a:latin typeface="Monaco" charset="0"/>
                <a:ea typeface="Monaco" charset="0"/>
                <a:cs typeface="Monaco" charset="0"/>
              </a:rPr>
              <a:t>scale_x_continuous</a:t>
            </a:r>
            <a:r>
              <a:rPr lang="en-US" dirty="0" smtClean="0">
                <a:solidFill>
                  <a:schemeClr val="accent6"/>
                </a:solidFill>
                <a:latin typeface="Monaco" charset="0"/>
                <a:ea typeface="Monaco" charset="0"/>
                <a:cs typeface="Monaco" charset="0"/>
              </a:rPr>
              <a:t>(name = "Number of kids", breaks = 0:5) </a:t>
            </a:r>
            <a:r>
              <a:rPr lang="en-US" dirty="0" smtClean="0">
                <a:latin typeface="Monaco" charset="0"/>
                <a:ea typeface="Monaco" charset="0"/>
                <a:cs typeface="Monaco" charset="0"/>
              </a:rPr>
              <a:t>+</a:t>
            </a:r>
          </a:p>
          <a:p>
            <a:r>
              <a:rPr lang="en-US" dirty="0">
                <a:solidFill>
                  <a:schemeClr val="accent6"/>
                </a:solidFill>
                <a:latin typeface="Monaco" charset="0"/>
                <a:ea typeface="Monaco" charset="0"/>
                <a:cs typeface="Monaco" charset="0"/>
              </a:rPr>
              <a:t> </a:t>
            </a:r>
            <a:r>
              <a:rPr lang="en-US" dirty="0" smtClean="0">
                <a:solidFill>
                  <a:schemeClr val="accent6"/>
                </a:solidFill>
                <a:latin typeface="Monaco" charset="0"/>
                <a:ea typeface="Monaco" charset="0"/>
                <a:cs typeface="Monaco" charset="0"/>
              </a:rPr>
              <a:t>         </a:t>
            </a:r>
            <a:r>
              <a:rPr lang="en-US" dirty="0" err="1" smtClean="0">
                <a:solidFill>
                  <a:schemeClr val="accent1">
                    <a:lumMod val="75000"/>
                  </a:schemeClr>
                </a:solidFill>
                <a:latin typeface="Monaco" charset="0"/>
                <a:ea typeface="Monaco" charset="0"/>
                <a:cs typeface="Monaco" charset="0"/>
              </a:rPr>
              <a:t>geom_text</a:t>
            </a:r>
            <a:r>
              <a:rPr lang="en-US" dirty="0" smtClean="0">
                <a:solidFill>
                  <a:schemeClr val="accent1">
                    <a:lumMod val="75000"/>
                  </a:schemeClr>
                </a:solidFill>
                <a:latin typeface="Monaco" charset="0"/>
                <a:ea typeface="Monaco" charset="0"/>
                <a:cs typeface="Monaco" charset="0"/>
              </a:rPr>
              <a:t>(</a:t>
            </a:r>
            <a:r>
              <a:rPr lang="en-US" dirty="0" err="1" smtClean="0">
                <a:solidFill>
                  <a:schemeClr val="accent1">
                    <a:lumMod val="75000"/>
                  </a:schemeClr>
                </a:solidFill>
                <a:latin typeface="Monaco" charset="0"/>
                <a:ea typeface="Monaco" charset="0"/>
                <a:cs typeface="Monaco" charset="0"/>
              </a:rPr>
              <a:t>aes</a:t>
            </a:r>
            <a:r>
              <a:rPr lang="en-US" dirty="0" smtClean="0">
                <a:solidFill>
                  <a:schemeClr val="accent1">
                    <a:lumMod val="75000"/>
                  </a:schemeClr>
                </a:solidFill>
                <a:latin typeface="Monaco" charset="0"/>
                <a:ea typeface="Monaco" charset="0"/>
                <a:cs typeface="Monaco" charset="0"/>
              </a:rPr>
              <a:t>(x = k, y= </a:t>
            </a:r>
            <a:r>
              <a:rPr lang="en-US" dirty="0" err="1" smtClean="0">
                <a:solidFill>
                  <a:schemeClr val="accent1">
                    <a:lumMod val="75000"/>
                  </a:schemeClr>
                </a:solidFill>
                <a:latin typeface="Monaco" charset="0"/>
                <a:ea typeface="Monaco" charset="0"/>
                <a:cs typeface="Monaco" charset="0"/>
              </a:rPr>
              <a:t>prob</a:t>
            </a:r>
            <a:r>
              <a:rPr lang="en-US" dirty="0" smtClean="0">
                <a:solidFill>
                  <a:schemeClr val="accent1">
                    <a:lumMod val="75000"/>
                  </a:schemeClr>
                </a:solidFill>
                <a:latin typeface="Monaco" charset="0"/>
                <a:ea typeface="Monaco" charset="0"/>
                <a:cs typeface="Monaco" charset="0"/>
              </a:rPr>
              <a:t> + 0.01, label = </a:t>
            </a:r>
            <a:r>
              <a:rPr lang="en-US" dirty="0" err="1" smtClean="0">
                <a:solidFill>
                  <a:schemeClr val="accent1">
                    <a:lumMod val="75000"/>
                  </a:schemeClr>
                </a:solidFill>
                <a:latin typeface="Monaco" charset="0"/>
                <a:ea typeface="Monaco" charset="0"/>
                <a:cs typeface="Monaco" charset="0"/>
              </a:rPr>
              <a:t>prob</a:t>
            </a:r>
            <a:r>
              <a:rPr lang="en-US" dirty="0" smtClean="0">
                <a:solidFill>
                  <a:schemeClr val="accent1">
                    <a:lumMod val="75000"/>
                  </a:schemeClr>
                </a:solidFill>
                <a:latin typeface="Monaco" charset="0"/>
                <a:ea typeface="Monaco" charset="0"/>
                <a:cs typeface="Monaco" charset="0"/>
              </a:rPr>
              <a:t>))</a:t>
            </a:r>
            <a:endParaRPr lang="en-US" dirty="0">
              <a:solidFill>
                <a:schemeClr val="accent1">
                  <a:lumMod val="75000"/>
                </a:schemeClr>
              </a:solidFill>
              <a:latin typeface="Monaco" charset="0"/>
              <a:ea typeface="Monaco" charset="0"/>
              <a:cs typeface="Monaco" charset="0"/>
            </a:endParaRPr>
          </a:p>
          <a:p>
            <a:endParaRPr lang="en-US" dirty="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945" y="3098776"/>
            <a:ext cx="5052448" cy="3316046"/>
          </a:xfrm>
          <a:prstGeom prst="rect">
            <a:avLst/>
          </a:prstGeom>
        </p:spPr>
      </p:pic>
    </p:spTree>
    <p:extLst>
      <p:ext uri="{BB962C8B-B14F-4D97-AF65-F5344CB8AC3E}">
        <p14:creationId xmlns:p14="http://schemas.microsoft.com/office/powerpoint/2010/main" val="14057463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CDF</a:t>
            </a:r>
            <a:endParaRPr lang="en-US" dirty="0"/>
          </a:p>
        </p:txBody>
      </p:sp>
      <p:sp>
        <p:nvSpPr>
          <p:cNvPr id="5" name="TextBox 4"/>
          <p:cNvSpPr txBox="1"/>
          <p:nvPr/>
        </p:nvSpPr>
        <p:spPr>
          <a:xfrm>
            <a:off x="1097280" y="1873631"/>
            <a:ext cx="10832696" cy="1200329"/>
          </a:xfrm>
          <a:prstGeom prst="rect">
            <a:avLst/>
          </a:prstGeom>
          <a:noFill/>
        </p:spPr>
        <p:txBody>
          <a:bodyPr wrap="square" rtlCol="0">
            <a:spAutoFit/>
          </a:bodyPr>
          <a:lstStyle/>
          <a:p>
            <a:r>
              <a:rPr lang="en-US" dirty="0" smtClean="0">
                <a:latin typeface="Monaco" charset="0"/>
                <a:ea typeface="Monaco" charset="0"/>
                <a:cs typeface="Monaco" charset="0"/>
              </a:rPr>
              <a:t>&gt; </a:t>
            </a:r>
            <a:r>
              <a:rPr lang="en-US" dirty="0" err="1" smtClean="0">
                <a:latin typeface="Monaco" charset="0"/>
                <a:ea typeface="Monaco" charset="0"/>
                <a:cs typeface="Monaco" charset="0"/>
              </a:rPr>
              <a:t>binom.sample</a:t>
            </a:r>
            <a:r>
              <a:rPr lang="en-US" dirty="0" smtClean="0">
                <a:latin typeface="Monaco" charset="0"/>
                <a:ea typeface="Monaco" charset="0"/>
                <a:cs typeface="Monaco" charset="0"/>
              </a:rPr>
              <a:t> </a:t>
            </a:r>
            <a:r>
              <a:rPr lang="mr-IN" dirty="0" smtClean="0">
                <a:latin typeface="Monaco" charset="0"/>
                <a:ea typeface="Monaco" charset="0"/>
                <a:cs typeface="Monaco" charset="0"/>
              </a:rPr>
              <a:t>&lt;- </a:t>
            </a:r>
            <a:r>
              <a:rPr lang="mr-IN" dirty="0" err="1">
                <a:latin typeface="Monaco" charset="0"/>
                <a:ea typeface="Monaco" charset="0"/>
                <a:cs typeface="Monaco" charset="0"/>
              </a:rPr>
              <a:t>tibble</a:t>
            </a:r>
            <a:r>
              <a:rPr lang="mr-IN" dirty="0">
                <a:latin typeface="Monaco" charset="0"/>
                <a:ea typeface="Monaco" charset="0"/>
                <a:cs typeface="Monaco" charset="0"/>
              </a:rPr>
              <a:t>(</a:t>
            </a:r>
            <a:r>
              <a:rPr lang="mr-IN" dirty="0" err="1">
                <a:latin typeface="Monaco" charset="0"/>
                <a:ea typeface="Monaco" charset="0"/>
                <a:cs typeface="Monaco" charset="0"/>
              </a:rPr>
              <a:t>x</a:t>
            </a:r>
            <a:r>
              <a:rPr lang="mr-IN" dirty="0">
                <a:latin typeface="Monaco" charset="0"/>
                <a:ea typeface="Monaco" charset="0"/>
                <a:cs typeface="Monaco" charset="0"/>
              </a:rPr>
              <a:t> = </a:t>
            </a:r>
            <a:r>
              <a:rPr lang="mr-IN" dirty="0" err="1">
                <a:latin typeface="Monaco" charset="0"/>
                <a:ea typeface="Monaco" charset="0"/>
                <a:cs typeface="Monaco" charset="0"/>
              </a:rPr>
              <a:t>rbinom</a:t>
            </a:r>
            <a:r>
              <a:rPr lang="mr-IN" dirty="0">
                <a:latin typeface="Monaco" charset="0"/>
                <a:ea typeface="Monaco" charset="0"/>
                <a:cs typeface="Monaco" charset="0"/>
              </a:rPr>
              <a:t>(1000, 5, 0.25</a:t>
            </a:r>
            <a:r>
              <a:rPr lang="mr-IN" dirty="0" smtClean="0">
                <a:latin typeface="Monaco" charset="0"/>
                <a:ea typeface="Monaco" charset="0"/>
                <a:cs typeface="Monaco" charset="0"/>
              </a:rPr>
              <a:t>))</a:t>
            </a:r>
            <a:endParaRPr lang="en-US" dirty="0" smtClean="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ggplot</a:t>
            </a:r>
            <a:r>
              <a:rPr lang="en-US" dirty="0" smtClean="0">
                <a:latin typeface="Monaco" charset="0"/>
                <a:ea typeface="Monaco" charset="0"/>
                <a:cs typeface="Monaco" charset="0"/>
              </a:rPr>
              <a:t>(</a:t>
            </a:r>
            <a:r>
              <a:rPr lang="en-US" dirty="0" err="1" smtClean="0">
                <a:latin typeface="Monaco" charset="0"/>
                <a:ea typeface="Monaco" charset="0"/>
                <a:cs typeface="Monaco" charset="0"/>
              </a:rPr>
              <a:t>binom.sample</a:t>
            </a:r>
            <a:r>
              <a:rPr lang="en-US" dirty="0" smtClean="0">
                <a:latin typeface="Monaco" charset="0"/>
                <a:ea typeface="Monaco" charset="0"/>
                <a:cs typeface="Monaco" charset="0"/>
              </a:rPr>
              <a:t>, </a:t>
            </a:r>
            <a:r>
              <a:rPr lang="en-US" dirty="0" err="1" smtClean="0">
                <a:latin typeface="Monaco" charset="0"/>
                <a:ea typeface="Monaco" charset="0"/>
                <a:cs typeface="Monaco" charset="0"/>
              </a:rPr>
              <a:t>aes</a:t>
            </a:r>
            <a:r>
              <a:rPr lang="en-US" dirty="0" smtClean="0">
                <a:latin typeface="Monaco" charset="0"/>
                <a:ea typeface="Monaco" charset="0"/>
                <a:cs typeface="Monaco" charset="0"/>
              </a:rPr>
              <a:t>(x=x)) </a:t>
            </a:r>
            <a:r>
              <a:rPr lang="en-US" dirty="0">
                <a:latin typeface="Monaco" charset="0"/>
                <a:ea typeface="Monaco" charset="0"/>
                <a:cs typeface="Monaco" charset="0"/>
              </a:rPr>
              <a:t>+ </a:t>
            </a:r>
            <a:r>
              <a:rPr lang="en-US" dirty="0" err="1">
                <a:solidFill>
                  <a:schemeClr val="accent6"/>
                </a:solidFill>
                <a:latin typeface="Monaco" charset="0"/>
                <a:ea typeface="Monaco" charset="0"/>
                <a:cs typeface="Monaco" charset="0"/>
              </a:rPr>
              <a:t>stat_ecdf</a:t>
            </a:r>
            <a:r>
              <a:rPr lang="en-US" dirty="0">
                <a:solidFill>
                  <a:schemeClr val="accent6"/>
                </a:solidFill>
                <a:latin typeface="Monaco" charset="0"/>
                <a:ea typeface="Monaco" charset="0"/>
                <a:cs typeface="Monaco" charset="0"/>
              </a:rPr>
              <a:t>() </a:t>
            </a:r>
            <a:r>
              <a:rPr lang="en-US" dirty="0">
                <a:latin typeface="Monaco" charset="0"/>
                <a:ea typeface="Monaco" charset="0"/>
                <a:cs typeface="Monaco" charset="0"/>
              </a:rPr>
              <a:t>+ </a:t>
            </a:r>
            <a:endParaRPr lang="en-US" dirty="0" smtClean="0">
              <a:latin typeface="Monaco" charset="0"/>
              <a:ea typeface="Monaco" charset="0"/>
              <a:cs typeface="Monaco" charset="0"/>
            </a:endParaRPr>
          </a:p>
          <a:p>
            <a:r>
              <a:rPr lang="en-US" dirty="0" smtClean="0">
                <a:latin typeface="Monaco" charset="0"/>
                <a:ea typeface="Monaco" charset="0"/>
                <a:cs typeface="Monaco" charset="0"/>
              </a:rPr>
              <a:t>	</a:t>
            </a:r>
            <a:r>
              <a:rPr lang="en-US" dirty="0" err="1" smtClean="0">
                <a:latin typeface="Monaco" charset="0"/>
                <a:ea typeface="Monaco" charset="0"/>
                <a:cs typeface="Monaco" charset="0"/>
              </a:rPr>
              <a:t>xlab</a:t>
            </a:r>
            <a:r>
              <a:rPr lang="en-US" dirty="0">
                <a:latin typeface="Monaco" charset="0"/>
                <a:ea typeface="Monaco" charset="0"/>
                <a:cs typeface="Monaco" charset="0"/>
              </a:rPr>
              <a:t>("# Type </a:t>
            </a:r>
            <a:r>
              <a:rPr lang="en-US" dirty="0" smtClean="0">
                <a:latin typeface="Monaco" charset="0"/>
                <a:ea typeface="Monaco" charset="0"/>
                <a:cs typeface="Monaco" charset="0"/>
              </a:rPr>
              <a:t>O </a:t>
            </a:r>
            <a:r>
              <a:rPr lang="en-US" dirty="0">
                <a:latin typeface="Monaco" charset="0"/>
                <a:ea typeface="Monaco" charset="0"/>
                <a:cs typeface="Monaco" charset="0"/>
              </a:rPr>
              <a:t>kids") + </a:t>
            </a:r>
            <a:r>
              <a:rPr lang="en-US" dirty="0" err="1">
                <a:latin typeface="Monaco" charset="0"/>
                <a:ea typeface="Monaco" charset="0"/>
                <a:cs typeface="Monaco" charset="0"/>
              </a:rPr>
              <a:t>ylab</a:t>
            </a:r>
            <a:r>
              <a:rPr lang="en-US" dirty="0">
                <a:latin typeface="Monaco" charset="0"/>
                <a:ea typeface="Monaco" charset="0"/>
                <a:cs typeface="Monaco" charset="0"/>
              </a:rPr>
              <a:t>("Cumulative probability")</a:t>
            </a:r>
          </a:p>
          <a:p>
            <a:endParaRPr lang="en-US" dirty="0">
              <a:latin typeface="Monaco" charset="0"/>
              <a:ea typeface="Monaco" charset="0"/>
              <a:cs typeface="Monaco" charset="0"/>
            </a:endParaRPr>
          </a:p>
        </p:txBody>
      </p:sp>
      <p:pic>
        <p:nvPicPr>
          <p:cNvPr id="15" name="Content Placeholder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5589" y="2894733"/>
            <a:ext cx="6140883" cy="3292559"/>
          </a:xfrm>
        </p:spPr>
      </p:pic>
    </p:spTree>
    <p:extLst>
      <p:ext uri="{BB962C8B-B14F-4D97-AF65-F5344CB8AC3E}">
        <p14:creationId xmlns:p14="http://schemas.microsoft.com/office/powerpoint/2010/main" val="15991201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probabilities</a:t>
            </a:r>
            <a:endParaRPr lang="en-US" dirty="0"/>
          </a:p>
        </p:txBody>
      </p:sp>
      <p:sp>
        <p:nvSpPr>
          <p:cNvPr id="3" name="Content Placeholder 2"/>
          <p:cNvSpPr>
            <a:spLocks noGrp="1"/>
          </p:cNvSpPr>
          <p:nvPr>
            <p:ph idx="1"/>
          </p:nvPr>
        </p:nvSpPr>
        <p:spPr>
          <a:xfrm>
            <a:off x="1097279" y="1845734"/>
            <a:ext cx="10591137" cy="4023360"/>
          </a:xfrm>
        </p:spPr>
        <p:txBody>
          <a:bodyPr/>
          <a:lstStyle/>
          <a:p>
            <a:pPr lvl="0"/>
            <a:r>
              <a:rPr lang="en-US" sz="2600" dirty="0"/>
              <a:t>Each child born to a particular set of parents has a 25% probability of having blood type O.  Assume the parents had five </a:t>
            </a:r>
            <a:r>
              <a:rPr lang="en-US" sz="2600" dirty="0" smtClean="0"/>
              <a:t>children. </a:t>
            </a:r>
            <a:r>
              <a:rPr lang="en-US" sz="2800" dirty="0">
                <a:solidFill>
                  <a:srgbClr val="C00000"/>
                </a:solidFill>
              </a:rPr>
              <a:t>B(5, 0.25)</a:t>
            </a:r>
          </a:p>
          <a:p>
            <a:r>
              <a:rPr lang="en-US" dirty="0" smtClean="0"/>
              <a:t>What is the probability that exactly 2 children were Type O?</a:t>
            </a:r>
          </a:p>
          <a:p>
            <a:endParaRPr lang="en-US" dirty="0" smtClean="0"/>
          </a:p>
          <a:p>
            <a:endParaRPr lang="en-US" dirty="0"/>
          </a:p>
        </p:txBody>
      </p:sp>
      <p:sp>
        <p:nvSpPr>
          <p:cNvPr id="4" name="TextBox 3"/>
          <p:cNvSpPr txBox="1"/>
          <p:nvPr/>
        </p:nvSpPr>
        <p:spPr>
          <a:xfrm>
            <a:off x="1097280" y="3395749"/>
            <a:ext cx="4184141" cy="923330"/>
          </a:xfrm>
          <a:prstGeom prst="rect">
            <a:avLst/>
          </a:prstGeom>
          <a:noFill/>
        </p:spPr>
        <p:txBody>
          <a:bodyPr wrap="square" rtlCol="0">
            <a:spAutoFit/>
          </a:bodyPr>
          <a:lstStyle/>
          <a:p>
            <a:r>
              <a:rPr lang="mr-IN" dirty="0">
                <a:latin typeface="Monaco" charset="0"/>
                <a:ea typeface="Monaco" charset="0"/>
                <a:cs typeface="Monaco" charset="0"/>
              </a:rPr>
              <a:t>&gt; </a:t>
            </a:r>
            <a:r>
              <a:rPr lang="en-US" dirty="0" err="1">
                <a:latin typeface="Monaco" charset="0"/>
                <a:ea typeface="Monaco" charset="0"/>
                <a:cs typeface="Monaco" charset="0"/>
              </a:rPr>
              <a:t>d</a:t>
            </a:r>
            <a:r>
              <a:rPr lang="mr-IN" dirty="0" err="1" smtClean="0">
                <a:latin typeface="Monaco" charset="0"/>
                <a:ea typeface="Monaco" charset="0"/>
                <a:cs typeface="Monaco" charset="0"/>
              </a:rPr>
              <a:t>binom</a:t>
            </a:r>
            <a:r>
              <a:rPr lang="mr-IN" dirty="0" smtClean="0">
                <a:latin typeface="Monaco" charset="0"/>
                <a:ea typeface="Monaco" charset="0"/>
                <a:cs typeface="Monaco" charset="0"/>
              </a:rPr>
              <a:t>(</a:t>
            </a:r>
            <a:r>
              <a:rPr lang="en-US" dirty="0" smtClean="0">
                <a:latin typeface="Monaco" charset="0"/>
                <a:ea typeface="Monaco" charset="0"/>
                <a:cs typeface="Monaco" charset="0"/>
              </a:rPr>
              <a:t>2</a:t>
            </a:r>
            <a:r>
              <a:rPr lang="mr-IN" dirty="0" smtClean="0">
                <a:latin typeface="Monaco" charset="0"/>
                <a:ea typeface="Monaco" charset="0"/>
                <a:cs typeface="Monaco" charset="0"/>
              </a:rPr>
              <a:t>, </a:t>
            </a:r>
            <a:r>
              <a:rPr lang="mr-IN" dirty="0">
                <a:latin typeface="Monaco" charset="0"/>
                <a:ea typeface="Monaco" charset="0"/>
                <a:cs typeface="Monaco" charset="0"/>
              </a:rPr>
              <a:t>5, 0.25)</a:t>
            </a:r>
          </a:p>
          <a:p>
            <a:r>
              <a:rPr lang="en-US" dirty="0">
                <a:latin typeface="Monaco" charset="0"/>
                <a:ea typeface="Monaco" charset="0"/>
                <a:cs typeface="Monaco" charset="0"/>
              </a:rPr>
              <a:t> </a:t>
            </a:r>
            <a:r>
              <a:rPr lang="en-US" dirty="0" smtClean="0">
                <a:latin typeface="Monaco" charset="0"/>
                <a:ea typeface="Monaco" charset="0"/>
                <a:cs typeface="Monaco" charset="0"/>
              </a:rPr>
              <a:t>  </a:t>
            </a:r>
            <a:r>
              <a:rPr lang="mr-IN" dirty="0" smtClean="0">
                <a:latin typeface="Monaco" charset="0"/>
                <a:ea typeface="Monaco" charset="0"/>
                <a:cs typeface="Monaco" charset="0"/>
              </a:rPr>
              <a:t>[</a:t>
            </a:r>
            <a:r>
              <a:rPr lang="mr-IN" dirty="0">
                <a:latin typeface="Monaco" charset="0"/>
                <a:ea typeface="Monaco" charset="0"/>
                <a:cs typeface="Monaco" charset="0"/>
              </a:rPr>
              <a:t>1] </a:t>
            </a:r>
            <a:r>
              <a:rPr lang="is-IS" dirty="0">
                <a:latin typeface="Monaco" charset="0"/>
                <a:ea typeface="Monaco" charset="0"/>
                <a:cs typeface="Monaco" charset="0"/>
              </a:rPr>
              <a:t>0.2636719</a:t>
            </a:r>
          </a:p>
          <a:p>
            <a:endParaRPr lang="mr-IN" dirty="0">
              <a:latin typeface="Monaco" charset="0"/>
              <a:ea typeface="Monaco" charset="0"/>
              <a:cs typeface="Monaco" charset="0"/>
            </a:endParaRPr>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793" y="3247494"/>
            <a:ext cx="4766160" cy="3128148"/>
          </a:xfrm>
          <a:prstGeom prst="rect">
            <a:avLst/>
          </a:prstGeom>
        </p:spPr>
      </p:pic>
      <p:sp>
        <p:nvSpPr>
          <p:cNvPr id="8" name="Rectangle 7"/>
          <p:cNvSpPr/>
          <p:nvPr/>
        </p:nvSpPr>
        <p:spPr>
          <a:xfrm>
            <a:off x="9152765" y="3857413"/>
            <a:ext cx="755374" cy="2284969"/>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36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probabilities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0591137" cy="4023360"/>
              </a:xfrm>
            </p:spPr>
            <p:txBody>
              <a:bodyPr/>
              <a:lstStyle/>
              <a:p>
                <a:pPr lvl="0"/>
                <a:r>
                  <a:rPr lang="en-US" sz="2600" dirty="0" smtClean="0"/>
                  <a:t>Each child born to a particular set of parents has a 25% probability of having blood type O.  Assume the parents had five children. </a:t>
                </a:r>
                <a:r>
                  <a:rPr lang="en-US" sz="2800" dirty="0" smtClean="0">
                    <a:solidFill>
                      <a:srgbClr val="C00000"/>
                    </a:solidFill>
                  </a:rPr>
                  <a:t>B(5</a:t>
                </a:r>
                <a:r>
                  <a:rPr lang="en-US" sz="2800" dirty="0">
                    <a:solidFill>
                      <a:srgbClr val="C00000"/>
                    </a:solidFill>
                  </a:rPr>
                  <a:t>, 0.25)</a:t>
                </a:r>
              </a:p>
              <a:p>
                <a:r>
                  <a:rPr lang="en-US" dirty="0" smtClean="0"/>
                  <a:t>What is the probability that exactly 2 children were Type O?</a:t>
                </a:r>
              </a:p>
              <a:p>
                <a:endParaRPr lang="en-US" sz="2400" dirty="0" smtClean="0">
                  <a:solidFill>
                    <a:schemeClr val="tx1"/>
                  </a:solidFill>
                </a:endParaRPr>
              </a:p>
              <a:p>
                <a14:m>
                  <m:oMath xmlns:m="http://schemas.openxmlformats.org/officeDocument/2006/math">
                    <m:r>
                      <a:rPr lang="en-US" sz="2400" b="0" i="1" smtClean="0">
                        <a:solidFill>
                          <a:schemeClr val="tx1"/>
                        </a:solidFill>
                        <a:latin typeface="Cambria Math" charset="0"/>
                      </a:rPr>
                      <m:t>     </m:t>
                    </m:r>
                  </m:oMath>
                </a14:m>
                <a:endParaRPr lang="en-US" sz="2400" b="0" i="1" dirty="0" smtClean="0">
                  <a:solidFill>
                    <a:schemeClr val="tx1"/>
                  </a:solidFill>
                </a:endParaRPr>
              </a:p>
              <a:p>
                <a:r>
                  <a:rPr lang="en-US" sz="2400" dirty="0" smtClean="0">
                    <a:solidFill>
                      <a:schemeClr val="tx1"/>
                    </a:solidFill>
                  </a:rPr>
                  <a:t>   </a:t>
                </a:r>
                <a14:m>
                  <m:oMath xmlns:m="http://schemas.openxmlformats.org/officeDocument/2006/math">
                    <m:r>
                      <a:rPr lang="en-US" sz="2400" i="1">
                        <a:solidFill>
                          <a:schemeClr val="tx1"/>
                        </a:solidFill>
                        <a:latin typeface="Cambria Math" charset="0"/>
                      </a:rPr>
                      <m:t>𝑃</m:t>
                    </m:r>
                    <m:d>
                      <m:dPr>
                        <m:ctrlPr>
                          <a:rPr lang="en-US" sz="2400" i="1">
                            <a:solidFill>
                              <a:schemeClr val="tx1"/>
                            </a:solidFill>
                            <a:latin typeface="Cambria Math" charset="0"/>
                          </a:rPr>
                        </m:ctrlPr>
                      </m:dPr>
                      <m:e>
                        <m:r>
                          <a:rPr lang="en-US" sz="2400" i="1">
                            <a:solidFill>
                              <a:schemeClr val="tx1"/>
                            </a:solidFill>
                            <a:latin typeface="Cambria Math" charset="0"/>
                          </a:rPr>
                          <m:t>𝑋</m:t>
                        </m:r>
                        <m:r>
                          <a:rPr lang="en-US" sz="2400" i="1">
                            <a:solidFill>
                              <a:schemeClr val="tx1"/>
                            </a:solidFill>
                            <a:latin typeface="Cambria Math" charset="0"/>
                          </a:rPr>
                          <m:t>=2</m:t>
                        </m:r>
                      </m:e>
                    </m:d>
                    <m:r>
                      <a:rPr lang="en-US" sz="2400" i="1">
                        <a:solidFill>
                          <a:schemeClr val="tx1"/>
                        </a:solidFill>
                        <a:latin typeface="Cambria Math" charset="0"/>
                      </a:rPr>
                      <m:t> =</m:t>
                    </m:r>
                    <m:d>
                      <m:dPr>
                        <m:ctrlPr>
                          <a:rPr lang="mr-IN" sz="2400" i="1">
                            <a:solidFill>
                              <a:schemeClr val="tx1"/>
                            </a:solidFill>
                            <a:latin typeface="Cambria Math" charset="0"/>
                          </a:rPr>
                        </m:ctrlPr>
                      </m:dPr>
                      <m:e>
                        <m:f>
                          <m:fPr>
                            <m:type m:val="noBar"/>
                            <m:ctrlPr>
                              <a:rPr lang="mr-IN" sz="2400" i="1">
                                <a:solidFill>
                                  <a:schemeClr val="tx1"/>
                                </a:solidFill>
                                <a:latin typeface="Cambria Math" charset="0"/>
                              </a:rPr>
                            </m:ctrlPr>
                          </m:fPr>
                          <m:num>
                            <m:r>
                              <a:rPr lang="en-US" sz="2400" b="0" i="1" smtClean="0">
                                <a:solidFill>
                                  <a:schemeClr val="tx1"/>
                                </a:solidFill>
                                <a:latin typeface="Cambria Math" charset="0"/>
                              </a:rPr>
                              <m:t>5</m:t>
                            </m:r>
                          </m:num>
                          <m:den>
                            <m:r>
                              <a:rPr lang="en-US" sz="2400" b="0" i="1" smtClean="0">
                                <a:solidFill>
                                  <a:schemeClr val="tx1"/>
                                </a:solidFill>
                                <a:latin typeface="Cambria Math" charset="0"/>
                              </a:rPr>
                              <m:t>2</m:t>
                            </m:r>
                          </m:den>
                        </m:f>
                      </m:e>
                    </m:d>
                    <m:sSup>
                      <m:sSupPr>
                        <m:ctrlPr>
                          <a:rPr lang="mr-IN" sz="2400" i="1">
                            <a:solidFill>
                              <a:schemeClr val="tx1"/>
                            </a:solidFill>
                            <a:latin typeface="Cambria Math" charset="0"/>
                          </a:rPr>
                        </m:ctrlPr>
                      </m:sSupPr>
                      <m:e>
                        <m:r>
                          <a:rPr lang="en-US" sz="2400" b="0" i="1" smtClean="0">
                            <a:solidFill>
                              <a:schemeClr val="tx1"/>
                            </a:solidFill>
                            <a:latin typeface="Cambria Math" charset="0"/>
                          </a:rPr>
                          <m:t>0.25</m:t>
                        </m:r>
                      </m:e>
                      <m:sup>
                        <m:r>
                          <a:rPr lang="en-US" sz="2400" b="0" i="1" smtClean="0">
                            <a:solidFill>
                              <a:schemeClr val="tx1"/>
                            </a:solidFill>
                            <a:latin typeface="Cambria Math" charset="0"/>
                          </a:rPr>
                          <m:t>2</m:t>
                        </m:r>
                      </m:sup>
                    </m:sSup>
                    <m:sSup>
                      <m:sSupPr>
                        <m:ctrlPr>
                          <a:rPr lang="mr-IN" sz="2400" i="1">
                            <a:solidFill>
                              <a:schemeClr val="tx1"/>
                            </a:solidFill>
                            <a:latin typeface="Cambria Math" charset="0"/>
                          </a:rPr>
                        </m:ctrlPr>
                      </m:sSupPr>
                      <m:e>
                        <m:r>
                          <a:rPr lang="en-US" sz="2400" b="0" i="1" smtClean="0">
                            <a:solidFill>
                              <a:schemeClr val="tx1"/>
                            </a:solidFill>
                            <a:latin typeface="Cambria Math" charset="0"/>
                          </a:rPr>
                          <m:t>0.75</m:t>
                        </m:r>
                      </m:e>
                      <m:sup>
                        <m:r>
                          <a:rPr lang="en-US" sz="2400" i="1">
                            <a:solidFill>
                              <a:schemeClr val="tx1"/>
                            </a:solidFill>
                            <a:latin typeface="Cambria Math" charset="0"/>
                          </a:rPr>
                          <m:t>(</m:t>
                        </m:r>
                        <m:r>
                          <a:rPr lang="en-US" sz="2400" b="0" i="1" smtClean="0">
                            <a:solidFill>
                              <a:schemeClr val="tx1"/>
                            </a:solidFill>
                            <a:latin typeface="Cambria Math" charset="0"/>
                          </a:rPr>
                          <m:t>5</m:t>
                        </m:r>
                        <m:r>
                          <a:rPr lang="en-US" sz="2400" i="1">
                            <a:solidFill>
                              <a:schemeClr val="tx1"/>
                            </a:solidFill>
                            <a:latin typeface="Cambria Math" charset="0"/>
                          </a:rPr>
                          <m:t>−</m:t>
                        </m:r>
                        <m:r>
                          <a:rPr lang="en-US" sz="2400" b="0" i="1" smtClean="0">
                            <a:solidFill>
                              <a:schemeClr val="tx1"/>
                            </a:solidFill>
                            <a:latin typeface="Cambria Math" charset="0"/>
                          </a:rPr>
                          <m:t>2</m:t>
                        </m:r>
                        <m:r>
                          <a:rPr lang="en-US" sz="2400" i="1">
                            <a:solidFill>
                              <a:schemeClr val="tx1"/>
                            </a:solidFill>
                            <a:latin typeface="Cambria Math" charset="0"/>
                          </a:rPr>
                          <m:t>)</m:t>
                        </m:r>
                      </m:sup>
                    </m:sSup>
                  </m:oMath>
                </a14:m>
                <a:endParaRPr lang="en-US" sz="2400" i="1" dirty="0" smtClean="0">
                  <a:solidFill>
                    <a:schemeClr val="tx1"/>
                  </a:solidFill>
                </a:endParaRPr>
              </a:p>
              <a:p>
                <a:r>
                  <a:rPr lang="en-US" sz="2400" dirty="0" smtClean="0">
                    <a:solidFill>
                      <a:schemeClr val="tx1"/>
                    </a:solidFill>
                  </a:rPr>
                  <a:t>                        = 10 * 0.0625 * 0.422 = </a:t>
                </a:r>
                <a:r>
                  <a:rPr lang="is-IS" sz="2400" dirty="0">
                    <a:solidFill>
                      <a:srgbClr val="C00000"/>
                    </a:solidFill>
                  </a:rPr>
                  <a:t>0.26375</a:t>
                </a:r>
              </a:p>
              <a:p>
                <a:endParaRPr lang="en-US" i="1"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0591137" cy="4023360"/>
              </a:xfrm>
              <a:blipFill rotWithShape="0">
                <a:blip r:embed="rId2"/>
                <a:stretch>
                  <a:fillRect l="-1727" t="-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223663" y="3468383"/>
                <a:ext cx="4902817" cy="566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C00000"/>
                          </a:solidFill>
                          <a:latin typeface="Cambria Math" charset="0"/>
                        </a:rPr>
                        <m:t>𝑃</m:t>
                      </m:r>
                      <m:d>
                        <m:dPr>
                          <m:ctrlPr>
                            <a:rPr lang="en-US" i="1">
                              <a:solidFill>
                                <a:srgbClr val="C00000"/>
                              </a:solidFill>
                              <a:latin typeface="Cambria Math" charset="0"/>
                            </a:rPr>
                          </m:ctrlPr>
                        </m:dPr>
                        <m:e>
                          <m:r>
                            <a:rPr lang="en-US" i="1">
                              <a:solidFill>
                                <a:srgbClr val="C00000"/>
                              </a:solidFill>
                              <a:latin typeface="Cambria Math" charset="0"/>
                            </a:rPr>
                            <m:t>𝑋</m:t>
                          </m:r>
                          <m:r>
                            <a:rPr lang="en-US" i="1">
                              <a:solidFill>
                                <a:srgbClr val="C00000"/>
                              </a:solidFill>
                              <a:latin typeface="Cambria Math" charset="0"/>
                            </a:rPr>
                            <m:t>=</m:t>
                          </m:r>
                          <m:r>
                            <a:rPr lang="en-US" i="1">
                              <a:solidFill>
                                <a:srgbClr val="C00000"/>
                              </a:solidFill>
                              <a:latin typeface="Cambria Math" charset="0"/>
                            </a:rPr>
                            <m:t>𝑘</m:t>
                          </m:r>
                        </m:e>
                      </m:d>
                      <m:r>
                        <a:rPr lang="en-US" i="1">
                          <a:solidFill>
                            <a:srgbClr val="C00000"/>
                          </a:solidFill>
                          <a:latin typeface="Cambria Math" charset="0"/>
                        </a:rPr>
                        <m:t>= </m:t>
                      </m:r>
                      <m:d>
                        <m:dPr>
                          <m:ctrlPr>
                            <a:rPr lang="mr-IN" i="1">
                              <a:solidFill>
                                <a:srgbClr val="C00000"/>
                              </a:solidFill>
                              <a:latin typeface="Cambria Math" charset="0"/>
                            </a:rPr>
                          </m:ctrlPr>
                        </m:dPr>
                        <m:e>
                          <m:f>
                            <m:fPr>
                              <m:type m:val="noBar"/>
                              <m:ctrlPr>
                                <a:rPr lang="mr-IN" i="1">
                                  <a:solidFill>
                                    <a:srgbClr val="C00000"/>
                                  </a:solidFill>
                                  <a:latin typeface="Cambria Math" charset="0"/>
                                </a:rPr>
                              </m:ctrlPr>
                            </m:fPr>
                            <m:num>
                              <m:r>
                                <a:rPr lang="en-US" i="1">
                                  <a:solidFill>
                                    <a:srgbClr val="C00000"/>
                                  </a:solidFill>
                                  <a:latin typeface="Cambria Math" charset="0"/>
                                </a:rPr>
                                <m:t>𝑛</m:t>
                              </m:r>
                            </m:num>
                            <m:den>
                              <m:r>
                                <a:rPr lang="en-US" i="1">
                                  <a:solidFill>
                                    <a:srgbClr val="C00000"/>
                                  </a:solidFill>
                                  <a:latin typeface="Cambria Math" charset="0"/>
                                </a:rPr>
                                <m:t>𝑘</m:t>
                              </m:r>
                            </m:den>
                          </m:f>
                        </m:e>
                      </m:d>
                      <m:sSup>
                        <m:sSupPr>
                          <m:ctrlPr>
                            <a:rPr lang="mr-IN" i="1">
                              <a:solidFill>
                                <a:srgbClr val="C00000"/>
                              </a:solidFill>
                              <a:latin typeface="Cambria Math" charset="0"/>
                            </a:rPr>
                          </m:ctrlPr>
                        </m:sSupPr>
                        <m:e>
                          <m:r>
                            <a:rPr lang="en-US" i="1">
                              <a:solidFill>
                                <a:srgbClr val="C00000"/>
                              </a:solidFill>
                              <a:latin typeface="Cambria Math" charset="0"/>
                            </a:rPr>
                            <m:t>𝑝</m:t>
                          </m:r>
                        </m:e>
                        <m:sup>
                          <m:r>
                            <a:rPr lang="en-US" i="1">
                              <a:solidFill>
                                <a:srgbClr val="C00000"/>
                              </a:solidFill>
                              <a:latin typeface="Cambria Math" charset="0"/>
                            </a:rPr>
                            <m:t>𝑘</m:t>
                          </m:r>
                        </m:sup>
                      </m:sSup>
                      <m:sSup>
                        <m:sSupPr>
                          <m:ctrlPr>
                            <a:rPr lang="mr-IN" i="1">
                              <a:solidFill>
                                <a:srgbClr val="C00000"/>
                              </a:solidFill>
                              <a:latin typeface="Cambria Math" charset="0"/>
                            </a:rPr>
                          </m:ctrlPr>
                        </m:sSupPr>
                        <m:e>
                          <m:r>
                            <a:rPr lang="en-US" i="1">
                              <a:solidFill>
                                <a:srgbClr val="C00000"/>
                              </a:solidFill>
                              <a:latin typeface="Cambria Math" charset="0"/>
                            </a:rPr>
                            <m:t>(1−</m:t>
                          </m:r>
                          <m:r>
                            <a:rPr lang="en-US" i="1">
                              <a:solidFill>
                                <a:srgbClr val="C00000"/>
                              </a:solidFill>
                              <a:latin typeface="Cambria Math" charset="0"/>
                            </a:rPr>
                            <m:t>𝑝</m:t>
                          </m:r>
                          <m:r>
                            <a:rPr lang="en-US" i="1">
                              <a:solidFill>
                                <a:srgbClr val="C00000"/>
                              </a:solidFill>
                              <a:latin typeface="Cambria Math" charset="0"/>
                            </a:rPr>
                            <m:t>)</m:t>
                          </m:r>
                        </m:e>
                        <m:sup>
                          <m:r>
                            <a:rPr lang="en-US" i="1">
                              <a:solidFill>
                                <a:srgbClr val="C00000"/>
                              </a:solidFill>
                              <a:latin typeface="Cambria Math" charset="0"/>
                            </a:rPr>
                            <m:t>(</m:t>
                          </m:r>
                          <m:r>
                            <a:rPr lang="en-US" i="1">
                              <a:solidFill>
                                <a:srgbClr val="C00000"/>
                              </a:solidFill>
                              <a:latin typeface="Cambria Math" charset="0"/>
                            </a:rPr>
                            <m:t>𝑛</m:t>
                          </m:r>
                          <m:r>
                            <a:rPr lang="en-US" i="1">
                              <a:solidFill>
                                <a:srgbClr val="C00000"/>
                              </a:solidFill>
                              <a:latin typeface="Cambria Math" charset="0"/>
                            </a:rPr>
                            <m:t>−</m:t>
                          </m:r>
                          <m:r>
                            <a:rPr lang="en-US" i="1">
                              <a:solidFill>
                                <a:srgbClr val="C00000"/>
                              </a:solidFill>
                              <a:latin typeface="Cambria Math" charset="0"/>
                            </a:rPr>
                            <m:t>𝑘</m:t>
                          </m:r>
                          <m:r>
                            <a:rPr lang="en-US" i="1">
                              <a:solidFill>
                                <a:srgbClr val="C00000"/>
                              </a:solidFill>
                              <a:latin typeface="Cambria Math" charset="0"/>
                            </a:rPr>
                            <m:t>)</m:t>
                          </m:r>
                        </m:sup>
                      </m:sSup>
                      <m:r>
                        <a:rPr lang="en-US" i="1">
                          <a:solidFill>
                            <a:srgbClr val="C00000"/>
                          </a:solidFill>
                          <a:latin typeface="Cambria Math" charset="0"/>
                        </a:rPr>
                        <m:t>=</m:t>
                      </m:r>
                      <m:d>
                        <m:dPr>
                          <m:ctrlPr>
                            <a:rPr lang="mr-IN" i="1">
                              <a:solidFill>
                                <a:srgbClr val="C00000"/>
                              </a:solidFill>
                              <a:latin typeface="Cambria Math" charset="0"/>
                            </a:rPr>
                          </m:ctrlPr>
                        </m:dPr>
                        <m:e>
                          <m:f>
                            <m:fPr>
                              <m:type m:val="noBar"/>
                              <m:ctrlPr>
                                <a:rPr lang="mr-IN" i="1">
                                  <a:solidFill>
                                    <a:srgbClr val="C00000"/>
                                  </a:solidFill>
                                  <a:latin typeface="Cambria Math" charset="0"/>
                                </a:rPr>
                              </m:ctrlPr>
                            </m:fPr>
                            <m:num>
                              <m:r>
                                <a:rPr lang="en-US" i="1">
                                  <a:solidFill>
                                    <a:srgbClr val="C00000"/>
                                  </a:solidFill>
                                  <a:latin typeface="Cambria Math" charset="0"/>
                                </a:rPr>
                                <m:t>𝑛</m:t>
                              </m:r>
                            </m:num>
                            <m:den>
                              <m:r>
                                <a:rPr lang="en-US" i="1">
                                  <a:solidFill>
                                    <a:srgbClr val="C00000"/>
                                  </a:solidFill>
                                  <a:latin typeface="Cambria Math" charset="0"/>
                                </a:rPr>
                                <m:t>𝑘</m:t>
                              </m:r>
                            </m:den>
                          </m:f>
                        </m:e>
                      </m:d>
                      <m:sSup>
                        <m:sSupPr>
                          <m:ctrlPr>
                            <a:rPr lang="mr-IN" i="1">
                              <a:solidFill>
                                <a:srgbClr val="C00000"/>
                              </a:solidFill>
                              <a:latin typeface="Cambria Math" charset="0"/>
                            </a:rPr>
                          </m:ctrlPr>
                        </m:sSupPr>
                        <m:e>
                          <m:r>
                            <a:rPr lang="en-US" i="1">
                              <a:solidFill>
                                <a:srgbClr val="C00000"/>
                              </a:solidFill>
                              <a:latin typeface="Cambria Math" charset="0"/>
                            </a:rPr>
                            <m:t>𝑝</m:t>
                          </m:r>
                        </m:e>
                        <m:sup>
                          <m:r>
                            <a:rPr lang="en-US" i="1">
                              <a:solidFill>
                                <a:srgbClr val="C00000"/>
                              </a:solidFill>
                              <a:latin typeface="Cambria Math" charset="0"/>
                            </a:rPr>
                            <m:t>𝑘</m:t>
                          </m:r>
                        </m:sup>
                      </m:sSup>
                      <m:sSup>
                        <m:sSupPr>
                          <m:ctrlPr>
                            <a:rPr lang="mr-IN" i="1">
                              <a:solidFill>
                                <a:srgbClr val="C00000"/>
                              </a:solidFill>
                              <a:latin typeface="Cambria Math" charset="0"/>
                            </a:rPr>
                          </m:ctrlPr>
                        </m:sSupPr>
                        <m:e>
                          <m:r>
                            <a:rPr lang="en-US" i="1">
                              <a:solidFill>
                                <a:srgbClr val="C00000"/>
                              </a:solidFill>
                              <a:latin typeface="Cambria Math" charset="0"/>
                            </a:rPr>
                            <m:t>𝑞</m:t>
                          </m:r>
                        </m:e>
                        <m:sup>
                          <m:r>
                            <a:rPr lang="en-US" i="1">
                              <a:solidFill>
                                <a:srgbClr val="C00000"/>
                              </a:solidFill>
                              <a:latin typeface="Cambria Math" charset="0"/>
                            </a:rPr>
                            <m:t>(</m:t>
                          </m:r>
                          <m:r>
                            <a:rPr lang="en-US" i="1">
                              <a:solidFill>
                                <a:srgbClr val="C00000"/>
                              </a:solidFill>
                              <a:latin typeface="Cambria Math" charset="0"/>
                            </a:rPr>
                            <m:t>𝑛</m:t>
                          </m:r>
                          <m:r>
                            <a:rPr lang="en-US" i="1">
                              <a:solidFill>
                                <a:srgbClr val="C00000"/>
                              </a:solidFill>
                              <a:latin typeface="Cambria Math" charset="0"/>
                            </a:rPr>
                            <m:t>−</m:t>
                          </m:r>
                          <m:r>
                            <a:rPr lang="en-US" i="1">
                              <a:solidFill>
                                <a:srgbClr val="C00000"/>
                              </a:solidFill>
                              <a:latin typeface="Cambria Math" charset="0"/>
                            </a:rPr>
                            <m:t>𝑘</m:t>
                          </m:r>
                          <m:r>
                            <a:rPr lang="en-US" i="1">
                              <a:solidFill>
                                <a:srgbClr val="C00000"/>
                              </a:solidFill>
                              <a:latin typeface="Cambria Math" charset="0"/>
                            </a:rPr>
                            <m:t>)</m:t>
                          </m:r>
                        </m:sup>
                      </m:sSup>
                    </m:oMath>
                  </m:oMathPara>
                </a14:m>
                <a:endParaRPr lang="en-US" i="1" dirty="0">
                  <a:solidFill>
                    <a:srgbClr val="C00000"/>
                  </a:solidFill>
                  <a:latin typeface="Cambria Math"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223663" y="3468383"/>
                <a:ext cx="4902817" cy="566694"/>
              </a:xfrm>
              <a:prstGeom prst="rect">
                <a:avLst/>
              </a:prstGeom>
              <a:blipFill rotWithShape="0">
                <a:blip r:embed="rId4"/>
                <a:stretch>
                  <a:fillRect/>
                </a:stretch>
              </a:blipFill>
            </p:spPr>
            <p:txBody>
              <a:bodyPr/>
              <a:lstStyle/>
              <a:p>
                <a:r>
                  <a:rPr lang="en-US">
                    <a:noFill/>
                  </a:rPr>
                  <a:t> </a:t>
                </a:r>
              </a:p>
            </p:txBody>
          </p:sp>
        </mc:Fallback>
      </mc:AlternateContent>
      <p:pic>
        <p:nvPicPr>
          <p:cNvPr id="8"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8793" y="3247494"/>
            <a:ext cx="4766160" cy="3128148"/>
          </a:xfrm>
          <a:prstGeom prst="rect">
            <a:avLst/>
          </a:prstGeom>
        </p:spPr>
      </p:pic>
      <p:sp>
        <p:nvSpPr>
          <p:cNvPr id="9" name="Rectangle 8"/>
          <p:cNvSpPr/>
          <p:nvPr/>
        </p:nvSpPr>
        <p:spPr>
          <a:xfrm>
            <a:off x="9152765" y="3857413"/>
            <a:ext cx="755374" cy="2284969"/>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6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probabilities</a:t>
            </a:r>
            <a:endParaRPr lang="en-US" dirty="0"/>
          </a:p>
        </p:txBody>
      </p:sp>
      <p:sp>
        <p:nvSpPr>
          <p:cNvPr id="3" name="Content Placeholder 2"/>
          <p:cNvSpPr>
            <a:spLocks noGrp="1"/>
          </p:cNvSpPr>
          <p:nvPr>
            <p:ph idx="1"/>
          </p:nvPr>
        </p:nvSpPr>
        <p:spPr>
          <a:xfrm>
            <a:off x="1097280" y="1845734"/>
            <a:ext cx="10670650" cy="4023360"/>
          </a:xfrm>
        </p:spPr>
        <p:txBody>
          <a:bodyPr/>
          <a:lstStyle/>
          <a:p>
            <a:r>
              <a:rPr lang="en-US" dirty="0" smtClean="0"/>
              <a:t>What is the probability that 2 or fewer</a:t>
            </a:r>
            <a:r>
              <a:rPr lang="en-US" i="1" dirty="0" smtClean="0"/>
              <a:t> </a:t>
            </a:r>
            <a:r>
              <a:rPr lang="en-US" dirty="0" smtClean="0"/>
              <a:t>children were Type O?</a:t>
            </a:r>
          </a:p>
          <a:p>
            <a:endParaRPr lang="en-US" dirty="0" smtClean="0"/>
          </a:p>
          <a:p>
            <a:endParaRPr lang="en-US" dirty="0"/>
          </a:p>
        </p:txBody>
      </p:sp>
      <p:sp>
        <p:nvSpPr>
          <p:cNvPr id="4" name="TextBox 3"/>
          <p:cNvSpPr txBox="1"/>
          <p:nvPr/>
        </p:nvSpPr>
        <p:spPr>
          <a:xfrm>
            <a:off x="1076802" y="2926774"/>
            <a:ext cx="4433185" cy="1107996"/>
          </a:xfrm>
          <a:prstGeom prst="rect">
            <a:avLst/>
          </a:prstGeom>
          <a:noFill/>
        </p:spPr>
        <p:txBody>
          <a:bodyPr wrap="square" rtlCol="0">
            <a:spAutoFit/>
          </a:bodyPr>
          <a:lstStyle/>
          <a:p>
            <a:r>
              <a:rPr lang="mr-IN" sz="2200" dirty="0" smtClean="0">
                <a:latin typeface="Monaco" charset="0"/>
                <a:ea typeface="Monaco" charset="0"/>
                <a:cs typeface="Monaco" charset="0"/>
              </a:rPr>
              <a:t>&gt;</a:t>
            </a:r>
            <a:r>
              <a:rPr lang="en-US" sz="2200" dirty="0" smtClean="0">
                <a:latin typeface="Monaco" charset="0"/>
                <a:ea typeface="Monaco" charset="0"/>
                <a:cs typeface="Monaco" charset="0"/>
              </a:rPr>
              <a:t> p</a:t>
            </a:r>
            <a:r>
              <a:rPr lang="mr-IN" sz="2200" dirty="0" err="1" smtClean="0">
                <a:latin typeface="Monaco" charset="0"/>
                <a:ea typeface="Monaco" charset="0"/>
                <a:cs typeface="Monaco" charset="0"/>
              </a:rPr>
              <a:t>binom</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2</a:t>
            </a:r>
            <a:r>
              <a:rPr lang="mr-IN" sz="2200" dirty="0" smtClean="0">
                <a:latin typeface="Monaco" charset="0"/>
                <a:ea typeface="Monaco" charset="0"/>
                <a:cs typeface="Monaco" charset="0"/>
              </a:rPr>
              <a:t>, </a:t>
            </a:r>
            <a:r>
              <a:rPr lang="mr-IN" sz="2200" dirty="0">
                <a:latin typeface="Monaco" charset="0"/>
                <a:ea typeface="Monaco" charset="0"/>
                <a:cs typeface="Monaco" charset="0"/>
              </a:rPr>
              <a:t>5, 0.25)</a:t>
            </a:r>
          </a:p>
          <a:p>
            <a:r>
              <a:rPr lang="en-US" sz="2200" dirty="0" smtClean="0">
                <a:latin typeface="Monaco" charset="0"/>
                <a:ea typeface="Monaco" charset="0"/>
                <a:cs typeface="Monaco" charset="0"/>
              </a:rPr>
              <a:t>   </a:t>
            </a:r>
            <a:r>
              <a:rPr lang="mr-IN" sz="2200" dirty="0" smtClean="0">
                <a:latin typeface="Monaco" charset="0"/>
                <a:ea typeface="Monaco" charset="0"/>
                <a:cs typeface="Monaco" charset="0"/>
              </a:rPr>
              <a:t>[1] </a:t>
            </a:r>
            <a:r>
              <a:rPr lang="it-IT" sz="2200" dirty="0" smtClean="0">
                <a:latin typeface="Monaco" charset="0"/>
                <a:ea typeface="Monaco" charset="0"/>
                <a:cs typeface="Monaco" charset="0"/>
              </a:rPr>
              <a:t>0.8964844</a:t>
            </a:r>
          </a:p>
          <a:p>
            <a:endParaRPr lang="mr-IN" sz="2200" dirty="0">
              <a:latin typeface="Monaco" charset="0"/>
              <a:ea typeface="Monaco" charset="0"/>
              <a:cs typeface="Monaco" charset="0"/>
            </a:endParaRPr>
          </a:p>
        </p:txBody>
      </p:sp>
      <p:pic>
        <p:nvPicPr>
          <p:cNvPr id="7" name="Content Placeholder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379" y="2664773"/>
            <a:ext cx="6939029" cy="3720502"/>
          </a:xfrm>
          <a:prstGeom prst="rect">
            <a:avLst/>
          </a:prstGeom>
        </p:spPr>
      </p:pic>
      <p:cxnSp>
        <p:nvCxnSpPr>
          <p:cNvPr id="8" name="Straight Arrow Connector 7"/>
          <p:cNvCxnSpPr/>
          <p:nvPr/>
        </p:nvCxnSpPr>
        <p:spPr>
          <a:xfrm flipH="1">
            <a:off x="5774273" y="3223883"/>
            <a:ext cx="223034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004614" y="3107357"/>
            <a:ext cx="290945" cy="3444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8150086" y="3480772"/>
            <a:ext cx="1" cy="221263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613270" y="1287565"/>
            <a:ext cx="1382110" cy="738664"/>
          </a:xfrm>
          <a:prstGeom prst="rect">
            <a:avLst/>
          </a:prstGeom>
          <a:noFill/>
        </p:spPr>
        <p:txBody>
          <a:bodyPr wrap="none" rtlCol="0">
            <a:spAutoFit/>
          </a:bodyPr>
          <a:lstStyle/>
          <a:p>
            <a:pPr lvl="0"/>
            <a:r>
              <a:rPr lang="en-US" sz="2400" dirty="0">
                <a:solidFill>
                  <a:srgbClr val="C00000"/>
                </a:solidFill>
              </a:rPr>
              <a:t>B(5, 0.25)</a:t>
            </a:r>
          </a:p>
          <a:p>
            <a:endParaRPr lang="en-US" dirty="0"/>
          </a:p>
        </p:txBody>
      </p:sp>
    </p:spTree>
    <p:extLst>
      <p:ext uri="{BB962C8B-B14F-4D97-AF65-F5344CB8AC3E}">
        <p14:creationId xmlns:p14="http://schemas.microsoft.com/office/powerpoint/2010/main" val="2227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probabilities</a:t>
            </a:r>
            <a:endParaRPr lang="en-US" dirty="0"/>
          </a:p>
        </p:txBody>
      </p:sp>
      <p:sp>
        <p:nvSpPr>
          <p:cNvPr id="3" name="Content Placeholder 2"/>
          <p:cNvSpPr>
            <a:spLocks noGrp="1"/>
          </p:cNvSpPr>
          <p:nvPr>
            <p:ph idx="1"/>
          </p:nvPr>
        </p:nvSpPr>
        <p:spPr>
          <a:xfrm>
            <a:off x="1097280" y="1845734"/>
            <a:ext cx="10670650" cy="4023360"/>
          </a:xfrm>
        </p:spPr>
        <p:txBody>
          <a:bodyPr/>
          <a:lstStyle/>
          <a:p>
            <a:r>
              <a:rPr lang="en-US" dirty="0" smtClean="0"/>
              <a:t>What is the probability that </a:t>
            </a:r>
            <a:r>
              <a:rPr lang="en-US" i="1" dirty="0" smtClean="0"/>
              <a:t>2 </a:t>
            </a:r>
            <a:r>
              <a:rPr lang="en-US" dirty="0" smtClean="0"/>
              <a:t>or fewer children were Type O?</a:t>
            </a:r>
          </a:p>
          <a:p>
            <a:endParaRPr lang="en-US" dirty="0" smtClean="0"/>
          </a:p>
          <a:p>
            <a:endParaRPr lang="en-US" dirty="0"/>
          </a:p>
        </p:txBody>
      </p:sp>
      <p:sp>
        <p:nvSpPr>
          <p:cNvPr id="4" name="TextBox 3"/>
          <p:cNvSpPr txBox="1"/>
          <p:nvPr/>
        </p:nvSpPr>
        <p:spPr>
          <a:xfrm>
            <a:off x="1325846" y="2926774"/>
            <a:ext cx="4184141" cy="2123658"/>
          </a:xfrm>
          <a:prstGeom prst="rect">
            <a:avLst/>
          </a:prstGeom>
          <a:noFill/>
        </p:spPr>
        <p:txBody>
          <a:bodyPr wrap="square" rtlCol="0">
            <a:spAutoFit/>
          </a:bodyPr>
          <a:lstStyle/>
          <a:p>
            <a:pPr marL="350838" indent="-350838"/>
            <a:r>
              <a:rPr lang="mr-IN" sz="2200" dirty="0" smtClean="0">
                <a:latin typeface="Monaco" charset="0"/>
                <a:ea typeface="Monaco" charset="0"/>
                <a:cs typeface="Monaco" charset="0"/>
              </a:rPr>
              <a:t>&gt;</a:t>
            </a:r>
            <a:r>
              <a:rPr lang="en-US" sz="2200" dirty="0" smtClean="0">
                <a:latin typeface="Monaco" charset="0"/>
                <a:ea typeface="Monaco" charset="0"/>
                <a:cs typeface="Monaco" charset="0"/>
              </a:rPr>
              <a:t> d</a:t>
            </a:r>
            <a:r>
              <a:rPr lang="mr-IN" sz="2200" dirty="0" err="1" smtClean="0">
                <a:latin typeface="Monaco" charset="0"/>
                <a:ea typeface="Monaco" charset="0"/>
                <a:cs typeface="Monaco" charset="0"/>
              </a:rPr>
              <a:t>binom</a:t>
            </a:r>
            <a:r>
              <a:rPr lang="mr-IN" sz="2200" dirty="0" smtClean="0">
                <a:latin typeface="Monaco" charset="0"/>
                <a:ea typeface="Monaco" charset="0"/>
                <a:cs typeface="Monaco" charset="0"/>
              </a:rPr>
              <a:t>(</a:t>
            </a:r>
            <a:r>
              <a:rPr lang="en-US" sz="2200" dirty="0">
                <a:latin typeface="Monaco" charset="0"/>
                <a:ea typeface="Monaco" charset="0"/>
                <a:cs typeface="Monaco" charset="0"/>
              </a:rPr>
              <a:t>0</a:t>
            </a:r>
            <a:r>
              <a:rPr lang="mr-IN" sz="2200" dirty="0" smtClean="0">
                <a:latin typeface="Monaco" charset="0"/>
                <a:ea typeface="Monaco" charset="0"/>
                <a:cs typeface="Monaco" charset="0"/>
              </a:rPr>
              <a:t>, </a:t>
            </a:r>
            <a:r>
              <a:rPr lang="mr-IN" sz="2200" dirty="0">
                <a:latin typeface="Monaco" charset="0"/>
                <a:ea typeface="Monaco" charset="0"/>
                <a:cs typeface="Monaco" charset="0"/>
              </a:rPr>
              <a:t>5, 0.25</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 +       d</a:t>
            </a:r>
            <a:r>
              <a:rPr lang="mr-IN" sz="2200" dirty="0" err="1" smtClean="0">
                <a:latin typeface="Monaco" charset="0"/>
                <a:ea typeface="Monaco" charset="0"/>
                <a:cs typeface="Monaco" charset="0"/>
              </a:rPr>
              <a:t>binom</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1</a:t>
            </a:r>
            <a:r>
              <a:rPr lang="mr-IN" sz="2200" dirty="0" smtClean="0">
                <a:latin typeface="Monaco" charset="0"/>
                <a:ea typeface="Monaco" charset="0"/>
                <a:cs typeface="Monaco" charset="0"/>
              </a:rPr>
              <a:t>, </a:t>
            </a:r>
            <a:r>
              <a:rPr lang="mr-IN" sz="2200" dirty="0">
                <a:latin typeface="Monaco" charset="0"/>
                <a:ea typeface="Monaco" charset="0"/>
                <a:cs typeface="Monaco" charset="0"/>
              </a:rPr>
              <a:t>5, 0.25)</a:t>
            </a:r>
            <a:r>
              <a:rPr lang="en-US" sz="2200" dirty="0" smtClean="0">
                <a:latin typeface="Monaco" charset="0"/>
                <a:ea typeface="Monaco" charset="0"/>
                <a:cs typeface="Monaco" charset="0"/>
              </a:rPr>
              <a:t> + </a:t>
            </a:r>
            <a:r>
              <a:rPr lang="en-US" sz="2200" dirty="0">
                <a:latin typeface="Monaco" charset="0"/>
                <a:ea typeface="Monaco" charset="0"/>
                <a:cs typeface="Monaco" charset="0"/>
              </a:rPr>
              <a:t>d</a:t>
            </a:r>
            <a:r>
              <a:rPr lang="mr-IN" sz="2200" dirty="0" err="1" smtClean="0">
                <a:latin typeface="Monaco" charset="0"/>
                <a:ea typeface="Monaco" charset="0"/>
                <a:cs typeface="Monaco" charset="0"/>
              </a:rPr>
              <a:t>binom</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2</a:t>
            </a:r>
            <a:r>
              <a:rPr lang="mr-IN" sz="2200" dirty="0" smtClean="0">
                <a:latin typeface="Monaco" charset="0"/>
                <a:ea typeface="Monaco" charset="0"/>
                <a:cs typeface="Monaco" charset="0"/>
              </a:rPr>
              <a:t>, </a:t>
            </a:r>
            <a:r>
              <a:rPr lang="mr-IN" sz="2200" dirty="0">
                <a:latin typeface="Monaco" charset="0"/>
                <a:ea typeface="Monaco" charset="0"/>
                <a:cs typeface="Monaco" charset="0"/>
              </a:rPr>
              <a:t>5, 0.25)</a:t>
            </a:r>
            <a:r>
              <a:rPr lang="en-US" sz="2200" dirty="0">
                <a:latin typeface="Monaco" charset="0"/>
                <a:ea typeface="Monaco" charset="0"/>
                <a:cs typeface="Monaco" charset="0"/>
              </a:rPr>
              <a:t> </a:t>
            </a:r>
            <a:endParaRPr lang="mr-IN" sz="2200" dirty="0">
              <a:latin typeface="Monaco" charset="0"/>
              <a:ea typeface="Monaco" charset="0"/>
              <a:cs typeface="Monaco" charset="0"/>
            </a:endParaRPr>
          </a:p>
          <a:p>
            <a:r>
              <a:rPr lang="en-US" sz="2200" dirty="0" smtClean="0">
                <a:latin typeface="Monaco" charset="0"/>
                <a:ea typeface="Monaco" charset="0"/>
                <a:cs typeface="Monaco" charset="0"/>
              </a:rPr>
              <a:t>  </a:t>
            </a:r>
          </a:p>
          <a:p>
            <a:r>
              <a:rPr lang="mr-IN" sz="2200" dirty="0" smtClean="0">
                <a:latin typeface="Monaco" charset="0"/>
                <a:ea typeface="Monaco" charset="0"/>
                <a:cs typeface="Monaco" charset="0"/>
              </a:rPr>
              <a:t>[1] </a:t>
            </a:r>
            <a:r>
              <a:rPr lang="it-IT" sz="2200" dirty="0" smtClean="0">
                <a:latin typeface="Monaco" charset="0"/>
                <a:ea typeface="Monaco" charset="0"/>
                <a:cs typeface="Monaco" charset="0"/>
              </a:rPr>
              <a:t>0.8964844</a:t>
            </a:r>
          </a:p>
          <a:p>
            <a:endParaRPr lang="mr-IN" sz="2200" dirty="0">
              <a:latin typeface="Monaco" charset="0"/>
              <a:ea typeface="Monaco" charset="0"/>
              <a:cs typeface="Monaco" charset="0"/>
            </a:endParaRPr>
          </a:p>
        </p:txBody>
      </p:sp>
      <p:sp>
        <p:nvSpPr>
          <p:cNvPr id="15" name="TextBox 14"/>
          <p:cNvSpPr txBox="1"/>
          <p:nvPr/>
        </p:nvSpPr>
        <p:spPr>
          <a:xfrm>
            <a:off x="9613270" y="1214016"/>
            <a:ext cx="1382110" cy="738664"/>
          </a:xfrm>
          <a:prstGeom prst="rect">
            <a:avLst/>
          </a:prstGeom>
          <a:noFill/>
        </p:spPr>
        <p:txBody>
          <a:bodyPr wrap="none" rtlCol="0">
            <a:spAutoFit/>
          </a:bodyPr>
          <a:lstStyle/>
          <a:p>
            <a:pPr lvl="0"/>
            <a:r>
              <a:rPr lang="en-US" sz="2400" dirty="0">
                <a:solidFill>
                  <a:srgbClr val="C00000"/>
                </a:solidFill>
              </a:rPr>
              <a:t>B(5, 0.25)</a:t>
            </a:r>
          </a:p>
          <a:p>
            <a:endParaRPr lang="en-US" dirty="0"/>
          </a:p>
        </p:txBody>
      </p:sp>
      <p:pic>
        <p:nvPicPr>
          <p:cNvPr id="11"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480" y="2926774"/>
            <a:ext cx="5029200" cy="3300788"/>
          </a:xfrm>
          <a:prstGeom prst="rect">
            <a:avLst/>
          </a:prstGeom>
        </p:spPr>
      </p:pic>
      <p:sp>
        <p:nvSpPr>
          <p:cNvPr id="12" name="Rectangle 11"/>
          <p:cNvSpPr/>
          <p:nvPr/>
        </p:nvSpPr>
        <p:spPr>
          <a:xfrm>
            <a:off x="6857999" y="2926774"/>
            <a:ext cx="2087217" cy="3215609"/>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56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probabilities</a:t>
            </a:r>
            <a:endParaRPr lang="en-US" dirty="0"/>
          </a:p>
        </p:txBody>
      </p:sp>
      <p:sp>
        <p:nvSpPr>
          <p:cNvPr id="3" name="Content Placeholder 2"/>
          <p:cNvSpPr>
            <a:spLocks noGrp="1"/>
          </p:cNvSpPr>
          <p:nvPr>
            <p:ph idx="1"/>
          </p:nvPr>
        </p:nvSpPr>
        <p:spPr>
          <a:xfrm>
            <a:off x="1097280" y="1845734"/>
            <a:ext cx="10670650" cy="4023360"/>
          </a:xfrm>
        </p:spPr>
        <p:txBody>
          <a:bodyPr/>
          <a:lstStyle/>
          <a:p>
            <a:r>
              <a:rPr lang="en-US" dirty="0" smtClean="0"/>
              <a:t>What is the probability that </a:t>
            </a:r>
            <a:r>
              <a:rPr lang="en-US" i="1" dirty="0" smtClean="0"/>
              <a:t>more than 2 </a:t>
            </a:r>
            <a:r>
              <a:rPr lang="en-US" dirty="0" smtClean="0"/>
              <a:t>children (</a:t>
            </a:r>
            <a:r>
              <a:rPr lang="en-US" dirty="0" err="1" smtClean="0"/>
              <a:t>ie</a:t>
            </a:r>
            <a:r>
              <a:rPr lang="en-US" dirty="0" smtClean="0"/>
              <a:t> either 3, 4, or 5) were Type O?</a:t>
            </a:r>
          </a:p>
          <a:p>
            <a:endParaRPr lang="en-US" dirty="0" smtClean="0"/>
          </a:p>
          <a:p>
            <a:endParaRPr lang="en-US" dirty="0"/>
          </a:p>
        </p:txBody>
      </p:sp>
      <p:sp>
        <p:nvSpPr>
          <p:cNvPr id="4" name="TextBox 3"/>
          <p:cNvSpPr txBox="1"/>
          <p:nvPr/>
        </p:nvSpPr>
        <p:spPr>
          <a:xfrm>
            <a:off x="1079096" y="3145134"/>
            <a:ext cx="4478606" cy="1138773"/>
          </a:xfrm>
          <a:prstGeom prst="rect">
            <a:avLst/>
          </a:prstGeom>
          <a:noFill/>
        </p:spPr>
        <p:txBody>
          <a:bodyPr wrap="square" rtlCol="0">
            <a:spAutoFit/>
          </a:bodyPr>
          <a:lstStyle/>
          <a:p>
            <a:r>
              <a:rPr lang="mr-IN" sz="2200" dirty="0" smtClean="0">
                <a:latin typeface="Monaco" charset="0"/>
                <a:ea typeface="Monaco" charset="0"/>
                <a:cs typeface="Monaco" charset="0"/>
              </a:rPr>
              <a:t>&gt;</a:t>
            </a:r>
            <a:r>
              <a:rPr lang="en-US" sz="2200" dirty="0" smtClean="0">
                <a:latin typeface="Monaco" charset="0"/>
                <a:ea typeface="Monaco" charset="0"/>
                <a:cs typeface="Monaco" charset="0"/>
              </a:rPr>
              <a:t> 1 - p</a:t>
            </a:r>
            <a:r>
              <a:rPr lang="mr-IN" sz="2200" dirty="0" err="1" smtClean="0">
                <a:latin typeface="Monaco" charset="0"/>
                <a:ea typeface="Monaco" charset="0"/>
                <a:cs typeface="Monaco" charset="0"/>
              </a:rPr>
              <a:t>binom</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2</a:t>
            </a:r>
            <a:r>
              <a:rPr lang="mr-IN" sz="2200" dirty="0" smtClean="0">
                <a:latin typeface="Monaco" charset="0"/>
                <a:ea typeface="Monaco" charset="0"/>
                <a:cs typeface="Monaco" charset="0"/>
              </a:rPr>
              <a:t>, </a:t>
            </a:r>
            <a:r>
              <a:rPr lang="mr-IN" sz="2200" dirty="0">
                <a:latin typeface="Monaco" charset="0"/>
                <a:ea typeface="Monaco" charset="0"/>
                <a:cs typeface="Monaco" charset="0"/>
              </a:rPr>
              <a:t>5, 0.25)</a:t>
            </a:r>
          </a:p>
          <a:p>
            <a:r>
              <a:rPr lang="en-US" sz="2200" dirty="0" smtClean="0">
                <a:latin typeface="Monaco" charset="0"/>
                <a:ea typeface="Monaco" charset="0"/>
                <a:cs typeface="Monaco" charset="0"/>
              </a:rPr>
              <a:t>   </a:t>
            </a:r>
            <a:r>
              <a:rPr lang="mr-IN" sz="2200" dirty="0" smtClean="0">
                <a:latin typeface="Monaco" charset="0"/>
                <a:ea typeface="Monaco" charset="0"/>
                <a:cs typeface="Monaco" charset="0"/>
              </a:rPr>
              <a:t>[1] </a:t>
            </a:r>
            <a:r>
              <a:rPr lang="nb-NO" sz="2200" dirty="0">
                <a:latin typeface="Monaco" charset="0"/>
                <a:ea typeface="Monaco" charset="0"/>
                <a:cs typeface="Monaco" charset="0"/>
              </a:rPr>
              <a:t>0.1035156</a:t>
            </a:r>
          </a:p>
          <a:p>
            <a:endParaRPr lang="mr-IN" sz="2200" dirty="0">
              <a:latin typeface="Monaco" charset="0"/>
              <a:ea typeface="Monaco" charset="0"/>
              <a:cs typeface="Monaco" charset="0"/>
            </a:endParaRPr>
          </a:p>
        </p:txBody>
      </p:sp>
      <p:pic>
        <p:nvPicPr>
          <p:cNvPr id="7" name="Content Placeholder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031" y="2926773"/>
            <a:ext cx="6450377" cy="3458501"/>
          </a:xfrm>
          <a:prstGeom prst="rect">
            <a:avLst/>
          </a:prstGeom>
        </p:spPr>
      </p:pic>
      <p:sp>
        <p:nvSpPr>
          <p:cNvPr id="15" name="TextBox 14"/>
          <p:cNvSpPr txBox="1"/>
          <p:nvPr/>
        </p:nvSpPr>
        <p:spPr>
          <a:xfrm>
            <a:off x="9613270" y="1214016"/>
            <a:ext cx="1382110" cy="738664"/>
          </a:xfrm>
          <a:prstGeom prst="rect">
            <a:avLst/>
          </a:prstGeom>
          <a:noFill/>
        </p:spPr>
        <p:txBody>
          <a:bodyPr wrap="none" rtlCol="0">
            <a:spAutoFit/>
          </a:bodyPr>
          <a:lstStyle/>
          <a:p>
            <a:pPr lvl="0"/>
            <a:r>
              <a:rPr lang="en-US" sz="2400" dirty="0">
                <a:solidFill>
                  <a:srgbClr val="C00000"/>
                </a:solidFill>
              </a:rPr>
              <a:t>B(5, 0.25)</a:t>
            </a:r>
          </a:p>
          <a:p>
            <a:endParaRPr lang="en-US" dirty="0"/>
          </a:p>
        </p:txBody>
      </p:sp>
      <p:sp>
        <p:nvSpPr>
          <p:cNvPr id="11" name="Rectangle 10"/>
          <p:cNvSpPr/>
          <p:nvPr/>
        </p:nvSpPr>
        <p:spPr>
          <a:xfrm>
            <a:off x="9243391" y="2742231"/>
            <a:ext cx="2753105" cy="805806"/>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3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probabilities</a:t>
            </a:r>
            <a:endParaRPr lang="en-US" dirty="0"/>
          </a:p>
        </p:txBody>
      </p:sp>
      <p:sp>
        <p:nvSpPr>
          <p:cNvPr id="3" name="Content Placeholder 2"/>
          <p:cNvSpPr>
            <a:spLocks noGrp="1"/>
          </p:cNvSpPr>
          <p:nvPr>
            <p:ph idx="1"/>
          </p:nvPr>
        </p:nvSpPr>
        <p:spPr>
          <a:xfrm>
            <a:off x="1097280" y="1845734"/>
            <a:ext cx="10670650" cy="4023360"/>
          </a:xfrm>
        </p:spPr>
        <p:txBody>
          <a:bodyPr/>
          <a:lstStyle/>
          <a:p>
            <a:r>
              <a:rPr lang="en-US" dirty="0" smtClean="0"/>
              <a:t>What is the probability that </a:t>
            </a:r>
            <a:r>
              <a:rPr lang="en-US" i="1" dirty="0" smtClean="0"/>
              <a:t>more than 2 </a:t>
            </a:r>
            <a:r>
              <a:rPr lang="en-US" dirty="0" smtClean="0"/>
              <a:t>children (</a:t>
            </a:r>
            <a:r>
              <a:rPr lang="en-US" dirty="0" err="1" smtClean="0"/>
              <a:t>ie</a:t>
            </a:r>
            <a:r>
              <a:rPr lang="en-US" dirty="0" smtClean="0"/>
              <a:t> either 3, 4, or 5) were Type O?</a:t>
            </a:r>
          </a:p>
          <a:p>
            <a:endParaRPr lang="en-US" dirty="0" smtClean="0"/>
          </a:p>
          <a:p>
            <a:endParaRPr lang="en-US" dirty="0"/>
          </a:p>
        </p:txBody>
      </p:sp>
      <p:sp>
        <p:nvSpPr>
          <p:cNvPr id="4" name="TextBox 3"/>
          <p:cNvSpPr txBox="1"/>
          <p:nvPr/>
        </p:nvSpPr>
        <p:spPr>
          <a:xfrm>
            <a:off x="1079096" y="3145134"/>
            <a:ext cx="4478606" cy="2123658"/>
          </a:xfrm>
          <a:prstGeom prst="rect">
            <a:avLst/>
          </a:prstGeom>
          <a:noFill/>
        </p:spPr>
        <p:txBody>
          <a:bodyPr wrap="square" rtlCol="0">
            <a:spAutoFit/>
          </a:bodyPr>
          <a:lstStyle/>
          <a:p>
            <a:pPr marL="350838" indent="-350838"/>
            <a:r>
              <a:rPr lang="mr-IN" sz="2200" dirty="0">
                <a:latin typeface="Monaco" charset="0"/>
                <a:ea typeface="Monaco" charset="0"/>
                <a:cs typeface="Monaco" charset="0"/>
              </a:rPr>
              <a:t>&gt;</a:t>
            </a:r>
            <a:r>
              <a:rPr lang="en-US" sz="2200" dirty="0">
                <a:latin typeface="Monaco" charset="0"/>
                <a:ea typeface="Monaco" charset="0"/>
                <a:cs typeface="Monaco" charset="0"/>
              </a:rPr>
              <a:t> d</a:t>
            </a:r>
            <a:r>
              <a:rPr lang="mr-IN" sz="2200" dirty="0" err="1" smtClean="0">
                <a:latin typeface="Monaco" charset="0"/>
                <a:ea typeface="Monaco" charset="0"/>
                <a:cs typeface="Monaco" charset="0"/>
              </a:rPr>
              <a:t>binom</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3</a:t>
            </a:r>
            <a:r>
              <a:rPr lang="mr-IN" sz="2200" dirty="0" smtClean="0">
                <a:latin typeface="Monaco" charset="0"/>
                <a:ea typeface="Monaco" charset="0"/>
                <a:cs typeface="Monaco" charset="0"/>
              </a:rPr>
              <a:t>, </a:t>
            </a:r>
            <a:r>
              <a:rPr lang="mr-IN" sz="2200" dirty="0">
                <a:latin typeface="Monaco" charset="0"/>
                <a:ea typeface="Monaco" charset="0"/>
                <a:cs typeface="Monaco" charset="0"/>
              </a:rPr>
              <a:t>5, 0.25)</a:t>
            </a:r>
            <a:r>
              <a:rPr lang="en-US" sz="2200" dirty="0">
                <a:latin typeface="Monaco" charset="0"/>
                <a:ea typeface="Monaco" charset="0"/>
                <a:cs typeface="Monaco" charset="0"/>
              </a:rPr>
              <a:t> +       d</a:t>
            </a:r>
            <a:r>
              <a:rPr lang="mr-IN" sz="2200" dirty="0" err="1" smtClean="0">
                <a:latin typeface="Monaco" charset="0"/>
                <a:ea typeface="Monaco" charset="0"/>
                <a:cs typeface="Monaco" charset="0"/>
              </a:rPr>
              <a:t>binom</a:t>
            </a:r>
            <a:r>
              <a:rPr lang="mr-IN" sz="2200" dirty="0" smtClean="0">
                <a:latin typeface="Monaco" charset="0"/>
                <a:ea typeface="Monaco" charset="0"/>
                <a:cs typeface="Monaco" charset="0"/>
              </a:rPr>
              <a:t>(</a:t>
            </a:r>
            <a:r>
              <a:rPr lang="en-US" sz="2200" dirty="0">
                <a:latin typeface="Monaco" charset="0"/>
                <a:ea typeface="Monaco" charset="0"/>
                <a:cs typeface="Monaco" charset="0"/>
              </a:rPr>
              <a:t>4</a:t>
            </a:r>
            <a:r>
              <a:rPr lang="mr-IN" sz="2200" dirty="0" smtClean="0">
                <a:latin typeface="Monaco" charset="0"/>
                <a:ea typeface="Monaco" charset="0"/>
                <a:cs typeface="Monaco" charset="0"/>
              </a:rPr>
              <a:t>, </a:t>
            </a:r>
            <a:r>
              <a:rPr lang="mr-IN" sz="2200" dirty="0">
                <a:latin typeface="Monaco" charset="0"/>
                <a:ea typeface="Monaco" charset="0"/>
                <a:cs typeface="Monaco" charset="0"/>
              </a:rPr>
              <a:t>5, 0.25)</a:t>
            </a:r>
            <a:r>
              <a:rPr lang="en-US" sz="2200" dirty="0">
                <a:latin typeface="Monaco" charset="0"/>
                <a:ea typeface="Monaco" charset="0"/>
                <a:cs typeface="Monaco" charset="0"/>
              </a:rPr>
              <a:t> + d</a:t>
            </a:r>
            <a:r>
              <a:rPr lang="mr-IN" sz="2200" dirty="0" err="1" smtClean="0">
                <a:latin typeface="Monaco" charset="0"/>
                <a:ea typeface="Monaco" charset="0"/>
                <a:cs typeface="Monaco" charset="0"/>
              </a:rPr>
              <a:t>binom</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5</a:t>
            </a:r>
            <a:r>
              <a:rPr lang="mr-IN" sz="2200" dirty="0" smtClean="0">
                <a:latin typeface="Monaco" charset="0"/>
                <a:ea typeface="Monaco" charset="0"/>
                <a:cs typeface="Monaco" charset="0"/>
              </a:rPr>
              <a:t>, </a:t>
            </a:r>
            <a:r>
              <a:rPr lang="mr-IN" sz="2200" dirty="0">
                <a:latin typeface="Monaco" charset="0"/>
                <a:ea typeface="Monaco" charset="0"/>
                <a:cs typeface="Monaco" charset="0"/>
              </a:rPr>
              <a:t>5, 0.25)</a:t>
            </a:r>
            <a:r>
              <a:rPr lang="en-US" sz="2200" dirty="0">
                <a:latin typeface="Monaco" charset="0"/>
                <a:ea typeface="Monaco" charset="0"/>
                <a:cs typeface="Monaco" charset="0"/>
              </a:rPr>
              <a:t> </a:t>
            </a:r>
            <a:endParaRPr lang="mr-IN" sz="2200" dirty="0">
              <a:latin typeface="Monaco" charset="0"/>
              <a:ea typeface="Monaco" charset="0"/>
              <a:cs typeface="Monaco" charset="0"/>
            </a:endParaRPr>
          </a:p>
          <a:p>
            <a:r>
              <a:rPr lang="en-US" sz="2200" dirty="0" smtClean="0">
                <a:latin typeface="Monaco" charset="0"/>
                <a:ea typeface="Monaco" charset="0"/>
                <a:cs typeface="Monaco" charset="0"/>
              </a:rPr>
              <a:t>   </a:t>
            </a:r>
          </a:p>
          <a:p>
            <a:r>
              <a:rPr lang="en-US" sz="2200" dirty="0">
                <a:latin typeface="Monaco" charset="0"/>
                <a:ea typeface="Monaco" charset="0"/>
                <a:cs typeface="Monaco" charset="0"/>
              </a:rPr>
              <a:t> </a:t>
            </a:r>
            <a:r>
              <a:rPr lang="en-US" sz="2200" dirty="0" smtClean="0">
                <a:latin typeface="Monaco" charset="0"/>
                <a:ea typeface="Monaco" charset="0"/>
                <a:cs typeface="Monaco" charset="0"/>
              </a:rPr>
              <a:t> </a:t>
            </a:r>
            <a:r>
              <a:rPr lang="mr-IN" sz="2200" dirty="0" smtClean="0">
                <a:latin typeface="Monaco" charset="0"/>
                <a:ea typeface="Monaco" charset="0"/>
                <a:cs typeface="Monaco" charset="0"/>
              </a:rPr>
              <a:t>[1] </a:t>
            </a:r>
            <a:r>
              <a:rPr lang="nb-NO" sz="2200" dirty="0">
                <a:latin typeface="Monaco" charset="0"/>
                <a:ea typeface="Monaco" charset="0"/>
                <a:cs typeface="Monaco" charset="0"/>
              </a:rPr>
              <a:t>0.1035156</a:t>
            </a:r>
          </a:p>
          <a:p>
            <a:endParaRPr lang="mr-IN" sz="2200" dirty="0">
              <a:latin typeface="Monaco" charset="0"/>
              <a:ea typeface="Monaco" charset="0"/>
              <a:cs typeface="Monaco" charset="0"/>
            </a:endParaRPr>
          </a:p>
        </p:txBody>
      </p:sp>
      <p:sp>
        <p:nvSpPr>
          <p:cNvPr id="15" name="TextBox 14"/>
          <p:cNvSpPr txBox="1"/>
          <p:nvPr/>
        </p:nvSpPr>
        <p:spPr>
          <a:xfrm>
            <a:off x="9613270" y="1214016"/>
            <a:ext cx="1382110" cy="738664"/>
          </a:xfrm>
          <a:prstGeom prst="rect">
            <a:avLst/>
          </a:prstGeom>
          <a:noFill/>
        </p:spPr>
        <p:txBody>
          <a:bodyPr wrap="none" rtlCol="0">
            <a:spAutoFit/>
          </a:bodyPr>
          <a:lstStyle/>
          <a:p>
            <a:pPr lvl="0"/>
            <a:r>
              <a:rPr lang="en-US" sz="2400" dirty="0">
                <a:solidFill>
                  <a:srgbClr val="C00000"/>
                </a:solidFill>
              </a:rPr>
              <a:t>B(5, 0.25)</a:t>
            </a:r>
          </a:p>
          <a:p>
            <a:endParaRPr lang="en-US" dirty="0"/>
          </a:p>
        </p:txBody>
      </p:sp>
      <p:pic>
        <p:nvPicPr>
          <p:cNvPr id="8"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480" y="2849315"/>
            <a:ext cx="5029200" cy="3300788"/>
          </a:xfrm>
          <a:prstGeom prst="rect">
            <a:avLst/>
          </a:prstGeom>
        </p:spPr>
      </p:pic>
      <p:sp>
        <p:nvSpPr>
          <p:cNvPr id="9" name="Rectangle 8"/>
          <p:cNvSpPr/>
          <p:nvPr/>
        </p:nvSpPr>
        <p:spPr>
          <a:xfrm>
            <a:off x="8943230" y="4611757"/>
            <a:ext cx="2087217" cy="1257337"/>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00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Example</a:t>
            </a:r>
            <a:endParaRPr lang="en-US" dirty="0"/>
          </a:p>
        </p:txBody>
      </p:sp>
      <p:sp>
        <p:nvSpPr>
          <p:cNvPr id="3" name="Content Placeholder 2"/>
          <p:cNvSpPr>
            <a:spLocks noGrp="1"/>
          </p:cNvSpPr>
          <p:nvPr>
            <p:ph idx="1"/>
          </p:nvPr>
        </p:nvSpPr>
        <p:spPr/>
        <p:txBody>
          <a:bodyPr>
            <a:normAutofit/>
          </a:bodyPr>
          <a:lstStyle/>
          <a:p>
            <a:r>
              <a:rPr lang="en-US" dirty="0" smtClean="0"/>
              <a:t>In a certain species of wasp, each wasp has a 20% chance of being male. I collect 12 wasps, of which 5 are male. Does my sample show evidence that 30% of wasps are male? Use α=0.05.</a:t>
            </a:r>
          </a:p>
          <a:p>
            <a:endParaRPr lang="en-US" sz="2400" dirty="0" smtClean="0"/>
          </a:p>
          <a:p>
            <a:r>
              <a:rPr lang="en-US" sz="2400" b="1" dirty="0" smtClean="0">
                <a:solidFill>
                  <a:srgbClr val="C00000"/>
                </a:solidFill>
              </a:rPr>
              <a:t>In other words, is the observed success proportion 5/12 (41.67%) consistent with a population whose probability of success is 0.3?</a:t>
            </a:r>
          </a:p>
        </p:txBody>
      </p:sp>
    </p:spTree>
    <p:extLst>
      <p:ext uri="{BB962C8B-B14F-4D97-AF65-F5344CB8AC3E}">
        <p14:creationId xmlns:p14="http://schemas.microsoft.com/office/powerpoint/2010/main" val="808641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BREATHE</a:t>
            </a:r>
            <a:endParaRPr lang="en-US" dirty="0"/>
          </a:p>
        </p:txBody>
      </p:sp>
    </p:spTree>
    <p:extLst>
      <p:ext uri="{BB962C8B-B14F-4D97-AF65-F5344CB8AC3E}">
        <p14:creationId xmlns:p14="http://schemas.microsoft.com/office/powerpoint/2010/main" val="10674340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continuous random variables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t>Probability density function (PDF) </a:t>
                </a:r>
              </a:p>
              <a:p>
                <a:pPr lvl="1"/>
                <a:r>
                  <a:rPr lang="en-US" dirty="0" smtClean="0"/>
                  <a:t>Describes the values taken by a continuous </a:t>
                </a:r>
                <a:r>
                  <a:rPr lang="en-US" dirty="0" err="1" smtClean="0"/>
                  <a:t>r.v</a:t>
                </a:r>
                <a:r>
                  <a:rPr lang="en-US" dirty="0" smtClean="0"/>
                  <a:t>. </a:t>
                </a:r>
                <a:r>
                  <a:rPr lang="en-US" i="1" dirty="0" smtClean="0">
                    <a:latin typeface="Lucida Calligraphy" charset="0"/>
                    <a:ea typeface="Lucida Calligraphy" charset="0"/>
                    <a:cs typeface="Lucida Calligraphy" charset="0"/>
                  </a:rPr>
                  <a:t>X</a:t>
                </a:r>
                <a:r>
                  <a:rPr lang="en-US" dirty="0" smtClean="0">
                    <a:solidFill>
                      <a:schemeClr val="tx1"/>
                    </a:solidFill>
                  </a:rPr>
                  <a:t> </a:t>
                </a:r>
                <a:r>
                  <a:rPr lang="en-US" dirty="0" smtClean="0"/>
                  <a:t>and its associated probabilities </a:t>
                </a:r>
              </a:p>
              <a:p>
                <a:pPr lvl="1"/>
                <a:r>
                  <a:rPr lang="en-US" dirty="0" smtClean="0"/>
                  <a:t>Function such that the </a:t>
                </a:r>
                <a:r>
                  <a:rPr lang="en-US" u="sng" dirty="0" smtClean="0"/>
                  <a:t>area</a:t>
                </a:r>
                <a:r>
                  <a:rPr lang="en-US" dirty="0" smtClean="0"/>
                  <a:t> under the curve between any two points a, b corresponds to the probability that the </a:t>
                </a:r>
                <a:r>
                  <a:rPr lang="en-US" dirty="0" err="1" smtClean="0"/>
                  <a:t>r.v</a:t>
                </a:r>
                <a:r>
                  <a:rPr lang="en-US" dirty="0" smtClean="0"/>
                  <a:t>. falls between a, b</a:t>
                </a:r>
              </a:p>
              <a:p>
                <a:pPr lvl="1"/>
                <a:r>
                  <a:rPr lang="en-US" dirty="0" smtClean="0">
                    <a:latin typeface="Lucida Calligraphy" charset="0"/>
                    <a:ea typeface="Lucida Calligraphy" charset="0"/>
                    <a:cs typeface="Lucida Calligraphy" charset="0"/>
                    <a:sym typeface="Wingdings"/>
                  </a:rPr>
                  <a:t> </a:t>
                </a:r>
                <a14:m>
                  <m:oMath xmlns:m="http://schemas.openxmlformats.org/officeDocument/2006/math">
                    <m:r>
                      <a:rPr lang="en-US" b="0" i="1" smtClean="0">
                        <a:solidFill>
                          <a:srgbClr val="C00000"/>
                        </a:solidFill>
                        <a:latin typeface="Cambria Math" charset="0"/>
                        <a:ea typeface="Lucida Calligraphy" charset="0"/>
                        <a:cs typeface="Lucida Calligraphy" charset="0"/>
                        <a:sym typeface="Wingdings"/>
                      </a:rPr>
                      <m:t>𝑃</m:t>
                    </m:r>
                    <m:d>
                      <m:dPr>
                        <m:ctrlPr>
                          <a:rPr lang="en-US" b="0" i="1" smtClean="0">
                            <a:solidFill>
                              <a:srgbClr val="C00000"/>
                            </a:solidFill>
                            <a:latin typeface="Cambria Math" charset="0"/>
                            <a:ea typeface="Lucida Calligraphy" charset="0"/>
                            <a:cs typeface="Lucida Calligraphy" charset="0"/>
                            <a:sym typeface="Wingdings"/>
                          </a:rPr>
                        </m:ctrlPr>
                      </m:dPr>
                      <m:e>
                        <m:r>
                          <a:rPr lang="en-US" b="0" i="1" smtClean="0">
                            <a:solidFill>
                              <a:srgbClr val="C00000"/>
                            </a:solidFill>
                            <a:latin typeface="Cambria Math" charset="0"/>
                            <a:ea typeface="Lucida Calligraphy" charset="0"/>
                            <a:cs typeface="Lucida Calligraphy" charset="0"/>
                            <a:sym typeface="Wingdings"/>
                          </a:rPr>
                          <m:t>𝑎</m:t>
                        </m:r>
                        <m:r>
                          <a:rPr lang="en-US" b="0" i="1" smtClean="0">
                            <a:solidFill>
                              <a:srgbClr val="C00000"/>
                            </a:solidFill>
                            <a:latin typeface="Cambria Math" charset="0"/>
                            <a:ea typeface="Lucida Calligraphy" charset="0"/>
                            <a:cs typeface="Lucida Calligraphy" charset="0"/>
                            <a:sym typeface="Wingdings"/>
                          </a:rPr>
                          <m:t> ≤</m:t>
                        </m:r>
                        <m:r>
                          <a:rPr lang="en-US" b="0" i="1" smtClean="0">
                            <a:solidFill>
                              <a:srgbClr val="C00000"/>
                            </a:solidFill>
                            <a:latin typeface="Cambria Math" charset="0"/>
                            <a:ea typeface="Cambria Math" charset="0"/>
                            <a:cs typeface="Cambria Math" charset="0"/>
                            <a:sym typeface="Wingdings"/>
                          </a:rPr>
                          <m:t>𝑋</m:t>
                        </m:r>
                        <m:r>
                          <a:rPr lang="en-US" b="0" i="1" smtClean="0">
                            <a:solidFill>
                              <a:srgbClr val="C00000"/>
                            </a:solidFill>
                            <a:latin typeface="Cambria Math" charset="0"/>
                            <a:ea typeface="Cambria Math" charset="0"/>
                            <a:cs typeface="Cambria Math" charset="0"/>
                            <a:sym typeface="Wingdings"/>
                          </a:rPr>
                          <m:t> ≤</m:t>
                        </m:r>
                        <m:r>
                          <a:rPr lang="en-US" b="0" i="1" smtClean="0">
                            <a:solidFill>
                              <a:srgbClr val="C00000"/>
                            </a:solidFill>
                            <a:latin typeface="Cambria Math" charset="0"/>
                            <a:ea typeface="Cambria Math" charset="0"/>
                            <a:cs typeface="Cambria Math" charset="0"/>
                            <a:sym typeface="Wingdings"/>
                          </a:rPr>
                          <m:t>𝑏</m:t>
                        </m:r>
                      </m:e>
                    </m:d>
                    <m:r>
                      <a:rPr lang="en-US" b="0" i="1" smtClean="0">
                        <a:solidFill>
                          <a:srgbClr val="C00000"/>
                        </a:solidFill>
                        <a:latin typeface="Cambria Math" charset="0"/>
                        <a:ea typeface="Cambria Math" charset="0"/>
                        <a:cs typeface="Cambria Math" charset="0"/>
                        <a:sym typeface="Wingdings"/>
                      </a:rPr>
                      <m:t>= </m:t>
                    </m:r>
                    <m:nary>
                      <m:naryPr>
                        <m:ctrlPr>
                          <a:rPr lang="is-IS" b="0" i="1" smtClean="0">
                            <a:solidFill>
                              <a:srgbClr val="C00000"/>
                            </a:solidFill>
                            <a:latin typeface="Cambria Math" charset="0"/>
                            <a:ea typeface="Cambria Math" charset="0"/>
                            <a:cs typeface="Cambria Math" charset="0"/>
                            <a:sym typeface="Wingdings"/>
                          </a:rPr>
                        </m:ctrlPr>
                      </m:naryPr>
                      <m:sub>
                        <m:r>
                          <m:rPr>
                            <m:brk m:alnAt="23"/>
                          </m:rPr>
                          <a:rPr lang="en-US" b="0" i="1" smtClean="0">
                            <a:solidFill>
                              <a:srgbClr val="C00000"/>
                            </a:solidFill>
                            <a:latin typeface="Cambria Math" charset="0"/>
                            <a:ea typeface="Cambria Math" charset="0"/>
                            <a:cs typeface="Cambria Math" charset="0"/>
                            <a:sym typeface="Wingdings"/>
                          </a:rPr>
                          <m:t>𝑎</m:t>
                        </m:r>
                      </m:sub>
                      <m:sup>
                        <m:r>
                          <a:rPr lang="en-US" b="0" i="1" smtClean="0">
                            <a:solidFill>
                              <a:srgbClr val="C00000"/>
                            </a:solidFill>
                            <a:latin typeface="Cambria Math" charset="0"/>
                            <a:ea typeface="Cambria Math" charset="0"/>
                            <a:cs typeface="Cambria Math" charset="0"/>
                            <a:sym typeface="Wingdings"/>
                          </a:rPr>
                          <m:t>𝑏</m:t>
                        </m:r>
                      </m:sup>
                      <m:e>
                        <m:r>
                          <a:rPr lang="en-US" b="0" i="1" smtClean="0">
                            <a:solidFill>
                              <a:srgbClr val="C00000"/>
                            </a:solidFill>
                            <a:latin typeface="Cambria Math" charset="0"/>
                            <a:ea typeface="Cambria Math" charset="0"/>
                            <a:cs typeface="Cambria Math" charset="0"/>
                            <a:sym typeface="Wingdings"/>
                          </a:rPr>
                          <m:t>𝑓</m:t>
                        </m:r>
                        <m:d>
                          <m:dPr>
                            <m:ctrlPr>
                              <a:rPr lang="en-US" b="0" i="1" smtClean="0">
                                <a:solidFill>
                                  <a:srgbClr val="C00000"/>
                                </a:solidFill>
                                <a:latin typeface="Cambria Math" charset="0"/>
                                <a:ea typeface="Cambria Math" charset="0"/>
                                <a:cs typeface="Cambria Math" charset="0"/>
                                <a:sym typeface="Wingdings"/>
                              </a:rPr>
                            </m:ctrlPr>
                          </m:dPr>
                          <m:e>
                            <m:r>
                              <a:rPr lang="en-US" b="0" i="1" smtClean="0">
                                <a:solidFill>
                                  <a:srgbClr val="C00000"/>
                                </a:solidFill>
                                <a:latin typeface="Cambria Math" charset="0"/>
                                <a:ea typeface="Cambria Math" charset="0"/>
                                <a:cs typeface="Cambria Math" charset="0"/>
                                <a:sym typeface="Wingdings"/>
                              </a:rPr>
                              <m:t>𝑥</m:t>
                            </m:r>
                          </m:e>
                        </m:d>
                        <m:r>
                          <a:rPr lang="en-US" b="0" i="1" smtClean="0">
                            <a:solidFill>
                              <a:srgbClr val="C00000"/>
                            </a:solidFill>
                            <a:latin typeface="Cambria Math" charset="0"/>
                            <a:ea typeface="Cambria Math" charset="0"/>
                            <a:cs typeface="Cambria Math" charset="0"/>
                            <a:sym typeface="Wingdings"/>
                          </a:rPr>
                          <m:t>𝑑𝑥</m:t>
                        </m:r>
                      </m:e>
                    </m:nary>
                  </m:oMath>
                </a14:m>
                <a:endParaRPr lang="en-US" b="1" dirty="0" smtClean="0"/>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1970"/>
                </a:stretch>
              </a:blipFill>
            </p:spPr>
            <p:txBody>
              <a:bodyPr/>
              <a:lstStyle/>
              <a:p>
                <a:r>
                  <a:rPr lang="en-US">
                    <a:noFill/>
                  </a:rPr>
                  <a:t> </a:t>
                </a:r>
              </a:p>
            </p:txBody>
          </p:sp>
        </mc:Fallback>
      </mc:AlternateContent>
    </p:spTree>
    <p:extLst>
      <p:ext uri="{BB962C8B-B14F-4D97-AF65-F5344CB8AC3E}">
        <p14:creationId xmlns:p14="http://schemas.microsoft.com/office/powerpoint/2010/main" val="115711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PDF</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49070" b="8314"/>
          <a:stretch/>
        </p:blipFill>
        <p:spPr>
          <a:xfrm>
            <a:off x="3553257" y="2662670"/>
            <a:ext cx="6075651" cy="3767028"/>
          </a:xfrm>
        </p:spPr>
      </p:pic>
      <mc:AlternateContent xmlns:mc="http://schemas.openxmlformats.org/markup-compatibility/2006" xmlns:a14="http://schemas.microsoft.com/office/drawing/2010/main">
        <mc:Choice Requires="a14">
          <p:sp>
            <p:nvSpPr>
              <p:cNvPr id="5" name="Rectangle 4"/>
              <p:cNvSpPr/>
              <p:nvPr/>
            </p:nvSpPr>
            <p:spPr>
              <a:xfrm>
                <a:off x="7262552" y="2162661"/>
                <a:ext cx="4341510" cy="10000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charset="0"/>
                          <a:ea typeface="Lucida Calligraphy" charset="0"/>
                          <a:cs typeface="Lucida Calligraphy" charset="0"/>
                          <a:sym typeface="Wingdings"/>
                        </a:rPr>
                        <m:t>𝑃</m:t>
                      </m:r>
                      <m:d>
                        <m:dPr>
                          <m:ctrlPr>
                            <a:rPr lang="en-US" sz="2600" i="1">
                              <a:solidFill>
                                <a:schemeClr val="tx1"/>
                              </a:solidFill>
                              <a:latin typeface="Cambria Math" charset="0"/>
                              <a:ea typeface="Lucida Calligraphy" charset="0"/>
                              <a:cs typeface="Lucida Calligraphy" charset="0"/>
                              <a:sym typeface="Wingdings"/>
                            </a:rPr>
                          </m:ctrlPr>
                        </m:dPr>
                        <m:e>
                          <m:r>
                            <a:rPr lang="en-US" sz="2600" i="1">
                              <a:solidFill>
                                <a:schemeClr val="tx1"/>
                              </a:solidFill>
                              <a:latin typeface="Cambria Math" charset="0"/>
                              <a:ea typeface="Lucida Calligraphy" charset="0"/>
                              <a:cs typeface="Lucida Calligraphy" charset="0"/>
                              <a:sym typeface="Wingdings"/>
                            </a:rPr>
                            <m:t>𝑎</m:t>
                          </m:r>
                          <m:r>
                            <a:rPr lang="en-US" sz="2600" i="1">
                              <a:solidFill>
                                <a:schemeClr val="tx1"/>
                              </a:solidFill>
                              <a:latin typeface="Cambria Math" charset="0"/>
                              <a:ea typeface="Lucida Calligraphy" charset="0"/>
                              <a:cs typeface="Lucida Calligraphy" charset="0"/>
                              <a:sym typeface="Wingdings"/>
                            </a:rPr>
                            <m:t> ≤</m:t>
                          </m:r>
                          <m:r>
                            <a:rPr lang="en-US" sz="2600" i="1">
                              <a:solidFill>
                                <a:schemeClr val="tx1"/>
                              </a:solidFill>
                              <a:latin typeface="Cambria Math" charset="0"/>
                              <a:ea typeface="Cambria Math" charset="0"/>
                              <a:cs typeface="Cambria Math" charset="0"/>
                              <a:sym typeface="Wingdings"/>
                            </a:rPr>
                            <m:t>𝑋</m:t>
                          </m:r>
                          <m:r>
                            <a:rPr lang="en-US" sz="2600" i="1">
                              <a:solidFill>
                                <a:schemeClr val="tx1"/>
                              </a:solidFill>
                              <a:latin typeface="Cambria Math" charset="0"/>
                              <a:ea typeface="Cambria Math" charset="0"/>
                              <a:cs typeface="Cambria Math" charset="0"/>
                              <a:sym typeface="Wingdings"/>
                            </a:rPr>
                            <m:t> ≤</m:t>
                          </m:r>
                          <m:r>
                            <a:rPr lang="en-US" sz="2600" i="1">
                              <a:solidFill>
                                <a:schemeClr val="tx1"/>
                              </a:solidFill>
                              <a:latin typeface="Cambria Math" charset="0"/>
                              <a:ea typeface="Cambria Math" charset="0"/>
                              <a:cs typeface="Cambria Math" charset="0"/>
                              <a:sym typeface="Wingdings"/>
                            </a:rPr>
                            <m:t>𝑏</m:t>
                          </m:r>
                        </m:e>
                      </m:d>
                      <m:r>
                        <a:rPr lang="en-US" sz="2600" i="1">
                          <a:solidFill>
                            <a:schemeClr val="tx1"/>
                          </a:solidFill>
                          <a:latin typeface="Cambria Math" charset="0"/>
                          <a:ea typeface="Cambria Math" charset="0"/>
                          <a:cs typeface="Cambria Math" charset="0"/>
                          <a:sym typeface="Wingdings"/>
                        </a:rPr>
                        <m:t>= </m:t>
                      </m:r>
                      <m:nary>
                        <m:naryPr>
                          <m:ctrlPr>
                            <a:rPr lang="is-IS" sz="2600" i="1">
                              <a:solidFill>
                                <a:schemeClr val="tx1"/>
                              </a:solidFill>
                              <a:latin typeface="Cambria Math" charset="0"/>
                              <a:ea typeface="Cambria Math" charset="0"/>
                              <a:cs typeface="Cambria Math" charset="0"/>
                              <a:sym typeface="Wingdings"/>
                            </a:rPr>
                          </m:ctrlPr>
                        </m:naryPr>
                        <m:sub>
                          <m:r>
                            <m:rPr>
                              <m:brk m:alnAt="23"/>
                            </m:rPr>
                            <a:rPr lang="en-US" sz="2600" i="1">
                              <a:solidFill>
                                <a:schemeClr val="tx1"/>
                              </a:solidFill>
                              <a:latin typeface="Cambria Math" charset="0"/>
                              <a:ea typeface="Cambria Math" charset="0"/>
                              <a:cs typeface="Cambria Math" charset="0"/>
                              <a:sym typeface="Wingdings"/>
                            </a:rPr>
                            <m:t>𝑎</m:t>
                          </m:r>
                        </m:sub>
                        <m:sup>
                          <m:r>
                            <a:rPr lang="en-US" sz="2600" i="1">
                              <a:solidFill>
                                <a:schemeClr val="tx1"/>
                              </a:solidFill>
                              <a:latin typeface="Cambria Math" charset="0"/>
                              <a:ea typeface="Cambria Math" charset="0"/>
                              <a:cs typeface="Cambria Math" charset="0"/>
                              <a:sym typeface="Wingdings"/>
                            </a:rPr>
                            <m:t>𝑏</m:t>
                          </m:r>
                        </m:sup>
                        <m:e>
                          <m:r>
                            <a:rPr lang="en-US" sz="2600" i="1">
                              <a:solidFill>
                                <a:schemeClr val="tx1"/>
                              </a:solidFill>
                              <a:latin typeface="Cambria Math" charset="0"/>
                              <a:ea typeface="Cambria Math" charset="0"/>
                              <a:cs typeface="Cambria Math" charset="0"/>
                              <a:sym typeface="Wingdings"/>
                            </a:rPr>
                            <m:t>𝑓</m:t>
                          </m:r>
                          <m:d>
                            <m:dPr>
                              <m:ctrlPr>
                                <a:rPr lang="en-US" sz="2600" i="1">
                                  <a:solidFill>
                                    <a:schemeClr val="tx1"/>
                                  </a:solidFill>
                                  <a:latin typeface="Cambria Math" charset="0"/>
                                  <a:ea typeface="Cambria Math" charset="0"/>
                                  <a:cs typeface="Cambria Math" charset="0"/>
                                  <a:sym typeface="Wingdings"/>
                                </a:rPr>
                              </m:ctrlPr>
                            </m:dPr>
                            <m:e>
                              <m:r>
                                <a:rPr lang="en-US" sz="2600" i="1">
                                  <a:solidFill>
                                    <a:schemeClr val="tx1"/>
                                  </a:solidFill>
                                  <a:latin typeface="Cambria Math" charset="0"/>
                                  <a:ea typeface="Cambria Math" charset="0"/>
                                  <a:cs typeface="Cambria Math" charset="0"/>
                                  <a:sym typeface="Wingdings"/>
                                </a:rPr>
                                <m:t>𝑥</m:t>
                              </m:r>
                            </m:e>
                          </m:d>
                          <m:r>
                            <a:rPr lang="en-US" sz="2600" i="1">
                              <a:solidFill>
                                <a:schemeClr val="tx1"/>
                              </a:solidFill>
                              <a:latin typeface="Cambria Math" charset="0"/>
                              <a:ea typeface="Cambria Math" charset="0"/>
                              <a:cs typeface="Cambria Math" charset="0"/>
                              <a:sym typeface="Wingdings"/>
                            </a:rPr>
                            <m:t>𝑑𝑥</m:t>
                          </m:r>
                        </m:e>
                      </m:nary>
                    </m:oMath>
                  </m:oMathPara>
                </a14:m>
                <a:endParaRPr lang="en-US" sz="26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7262552" y="2162661"/>
                <a:ext cx="4341510" cy="1000017"/>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flipH="1">
            <a:off x="7121236" y="2881745"/>
            <a:ext cx="1717965" cy="2078182"/>
          </a:xfrm>
          <a:prstGeom prst="straightConnector1">
            <a:avLst/>
          </a:prstGeom>
          <a:ln w="635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889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PDF properties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0399955" cy="4023360"/>
              </a:xfrm>
            </p:spPr>
            <p:txBody>
              <a:bodyPr/>
              <a:lstStyle/>
              <a:p>
                <a:r>
                  <a:rPr lang="en-US" dirty="0"/>
                  <a:t>Continuous </a:t>
                </a:r>
                <a:r>
                  <a:rPr lang="en-US" dirty="0" err="1"/>
                  <a:t>r.v.'s</a:t>
                </a:r>
                <a:r>
                  <a:rPr lang="en-US" dirty="0"/>
                  <a:t> are </a:t>
                </a:r>
                <a:r>
                  <a:rPr lang="en-US" i="1" dirty="0"/>
                  <a:t>infinitely precise</a:t>
                </a:r>
                <a:r>
                  <a:rPr lang="en-US" dirty="0"/>
                  <a:t>: </a:t>
                </a:r>
                <a14:m>
                  <m:oMath xmlns:m="http://schemas.openxmlformats.org/officeDocument/2006/math">
                    <m:r>
                      <a:rPr lang="en-US" sz="2200" i="1">
                        <a:solidFill>
                          <a:srgbClr val="C00000"/>
                        </a:solidFill>
                        <a:latin typeface="Cambria Math" charset="0"/>
                        <a:ea typeface="Lucida Calligraphy" charset="0"/>
                        <a:cs typeface="Lucida Calligraphy" charset="0"/>
                        <a:sym typeface="Wingdings"/>
                      </a:rPr>
                      <m:t>𝑃</m:t>
                    </m:r>
                    <m:d>
                      <m:dPr>
                        <m:ctrlPr>
                          <a:rPr lang="en-US" sz="2200" i="1">
                            <a:solidFill>
                              <a:srgbClr val="C00000"/>
                            </a:solidFill>
                            <a:latin typeface="Cambria Math" charset="0"/>
                            <a:ea typeface="Lucida Calligraphy" charset="0"/>
                            <a:cs typeface="Lucida Calligraphy" charset="0"/>
                            <a:sym typeface="Wingdings"/>
                          </a:rPr>
                        </m:ctrlPr>
                      </m:dPr>
                      <m:e>
                        <m:r>
                          <a:rPr lang="en-US" sz="2200" i="1">
                            <a:solidFill>
                              <a:srgbClr val="C00000"/>
                            </a:solidFill>
                            <a:latin typeface="Cambria Math" charset="0"/>
                            <a:ea typeface="Lucida Calligraphy" charset="0"/>
                            <a:cs typeface="Lucida Calligraphy" charset="0"/>
                            <a:sym typeface="Wingdings"/>
                          </a:rPr>
                          <m:t>𝑋</m:t>
                        </m:r>
                        <m:r>
                          <a:rPr lang="en-US" sz="2200" i="1">
                            <a:solidFill>
                              <a:srgbClr val="C00000"/>
                            </a:solidFill>
                            <a:latin typeface="Cambria Math" charset="0"/>
                            <a:ea typeface="Lucida Calligraphy" charset="0"/>
                            <a:cs typeface="Lucida Calligraphy" charset="0"/>
                            <a:sym typeface="Wingdings"/>
                          </a:rPr>
                          <m:t>=</m:t>
                        </m:r>
                        <m:r>
                          <a:rPr lang="en-US" sz="2200" i="1">
                            <a:solidFill>
                              <a:srgbClr val="C00000"/>
                            </a:solidFill>
                            <a:latin typeface="Cambria Math" charset="0"/>
                            <a:ea typeface="Lucida Calligraphy" charset="0"/>
                            <a:cs typeface="Lucida Calligraphy" charset="0"/>
                            <a:sym typeface="Wingdings"/>
                          </a:rPr>
                          <m:t>𝑥</m:t>
                        </m:r>
                        <m:r>
                          <a:rPr lang="en-US" sz="2200" i="1">
                            <a:solidFill>
                              <a:srgbClr val="C00000"/>
                            </a:solidFill>
                            <a:latin typeface="Cambria Math" charset="0"/>
                            <a:ea typeface="Lucida Calligraphy" charset="0"/>
                            <a:cs typeface="Lucida Calligraphy" charset="0"/>
                            <a:sym typeface="Wingdings"/>
                          </a:rPr>
                          <m:t>)=</m:t>
                        </m:r>
                        <m:r>
                          <a:rPr lang="en-US" sz="2200" i="1">
                            <a:solidFill>
                              <a:srgbClr val="C00000"/>
                            </a:solidFill>
                            <a:latin typeface="Cambria Math" charset="0"/>
                            <a:ea typeface="Lucida Calligraphy" charset="0"/>
                            <a:cs typeface="Lucida Calligraphy" charset="0"/>
                            <a:sym typeface="Wingdings"/>
                          </a:rPr>
                          <m:t>𝑃</m:t>
                        </m:r>
                        <m:r>
                          <a:rPr lang="en-US" sz="2200" i="1">
                            <a:solidFill>
                              <a:srgbClr val="C00000"/>
                            </a:solidFill>
                            <a:latin typeface="Cambria Math" charset="0"/>
                            <a:ea typeface="Lucida Calligraphy" charset="0"/>
                            <a:cs typeface="Lucida Calligraphy" charset="0"/>
                            <a:sym typeface="Wingdings"/>
                          </a:rPr>
                          <m:t>(</m:t>
                        </m:r>
                        <m:r>
                          <a:rPr lang="en-US" sz="2200" i="1">
                            <a:solidFill>
                              <a:srgbClr val="C00000"/>
                            </a:solidFill>
                            <a:latin typeface="Cambria Math" charset="0"/>
                            <a:ea typeface="Lucida Calligraphy" charset="0"/>
                            <a:cs typeface="Lucida Calligraphy" charset="0"/>
                            <a:sym typeface="Wingdings"/>
                          </a:rPr>
                          <m:t>𝑥</m:t>
                        </m:r>
                        <m:r>
                          <a:rPr lang="en-US" sz="2200" i="1">
                            <a:solidFill>
                              <a:srgbClr val="C00000"/>
                            </a:solidFill>
                            <a:latin typeface="Cambria Math" charset="0"/>
                            <a:ea typeface="Lucida Calligraphy" charset="0"/>
                            <a:cs typeface="Lucida Calligraphy" charset="0"/>
                            <a:sym typeface="Wingdings"/>
                          </a:rPr>
                          <m:t> ≤</m:t>
                        </m:r>
                        <m:r>
                          <a:rPr lang="en-US" sz="2200" i="1">
                            <a:solidFill>
                              <a:srgbClr val="C00000"/>
                            </a:solidFill>
                            <a:latin typeface="Cambria Math" charset="0"/>
                            <a:ea typeface="Cambria Math" charset="0"/>
                            <a:cs typeface="Cambria Math" charset="0"/>
                            <a:sym typeface="Wingdings"/>
                          </a:rPr>
                          <m:t>𝑋</m:t>
                        </m:r>
                        <m:r>
                          <a:rPr lang="en-US" sz="2200" i="1">
                            <a:solidFill>
                              <a:srgbClr val="C00000"/>
                            </a:solidFill>
                            <a:latin typeface="Cambria Math" charset="0"/>
                            <a:ea typeface="Cambria Math" charset="0"/>
                            <a:cs typeface="Cambria Math" charset="0"/>
                            <a:sym typeface="Wingdings"/>
                          </a:rPr>
                          <m:t> ≤</m:t>
                        </m:r>
                        <m:r>
                          <a:rPr lang="en-US" sz="2200" i="1">
                            <a:solidFill>
                              <a:srgbClr val="C00000"/>
                            </a:solidFill>
                            <a:latin typeface="Cambria Math" charset="0"/>
                            <a:ea typeface="Cambria Math" charset="0"/>
                            <a:cs typeface="Cambria Math" charset="0"/>
                            <a:sym typeface="Wingdings"/>
                          </a:rPr>
                          <m:t>𝑥</m:t>
                        </m:r>
                      </m:e>
                    </m:d>
                    <m:r>
                      <a:rPr lang="en-US" sz="2200" i="1">
                        <a:solidFill>
                          <a:srgbClr val="C00000"/>
                        </a:solidFill>
                        <a:latin typeface="Cambria Math" charset="0"/>
                        <a:ea typeface="Cambria Math" charset="0"/>
                        <a:cs typeface="Cambria Math" charset="0"/>
                        <a:sym typeface="Wingdings"/>
                      </a:rPr>
                      <m:t>=0</m:t>
                    </m:r>
                  </m:oMath>
                </a14:m>
                <a:endParaRPr lang="en-US" sz="2200" b="1" dirty="0" smtClean="0"/>
              </a:p>
              <a:p>
                <a:pPr lvl="1"/>
                <a:r>
                  <a:rPr lang="en-US" b="1" dirty="0" smtClean="0"/>
                  <a:t>Exactly unlike PMFs</a:t>
                </a:r>
                <a:endParaRPr lang="en-US" b="1" dirty="0"/>
              </a:p>
              <a:p>
                <a:r>
                  <a:rPr lang="en-US" dirty="0"/>
                  <a:t>Total area under the PDF equals 1:   </a:t>
                </a:r>
                <a:r>
                  <a:rPr lang="en-US" i="1" dirty="0"/>
                  <a:t> </a:t>
                </a:r>
                <a14:m>
                  <m:oMath xmlns:m="http://schemas.openxmlformats.org/officeDocument/2006/math">
                    <m:nary>
                      <m:naryPr>
                        <m:ctrlPr>
                          <a:rPr lang="is-IS" i="1">
                            <a:solidFill>
                              <a:srgbClr val="C00000"/>
                            </a:solidFill>
                            <a:latin typeface="Cambria Math" charset="0"/>
                            <a:ea typeface="Cambria Math" charset="0"/>
                            <a:cs typeface="Cambria Math" charset="0"/>
                            <a:sym typeface="Wingdings"/>
                          </a:rPr>
                        </m:ctrlPr>
                      </m:naryPr>
                      <m:sub>
                        <m:r>
                          <a:rPr lang="en-US" i="1">
                            <a:solidFill>
                              <a:srgbClr val="C00000"/>
                            </a:solidFill>
                            <a:latin typeface="Cambria Math" charset="0"/>
                            <a:ea typeface="Cambria Math" charset="0"/>
                            <a:cs typeface="Cambria Math" charset="0"/>
                            <a:sym typeface="Wingdings"/>
                          </a:rPr>
                          <m:t>−</m:t>
                        </m:r>
                        <m:r>
                          <m:rPr>
                            <m:brk m:alnAt="23"/>
                          </m:rPr>
                          <a:rPr lang="en-US" i="1">
                            <a:solidFill>
                              <a:srgbClr val="C00000"/>
                            </a:solidFill>
                            <a:latin typeface="Cambria Math" charset="0"/>
                            <a:ea typeface="Cambria Math" charset="0"/>
                            <a:cs typeface="Cambria Math" charset="0"/>
                            <a:sym typeface="Wingdings"/>
                          </a:rPr>
                          <m:t>∞</m:t>
                        </m:r>
                      </m:sub>
                      <m:sup>
                        <m:r>
                          <a:rPr lang="en-US" i="1">
                            <a:solidFill>
                              <a:srgbClr val="C00000"/>
                            </a:solidFill>
                            <a:latin typeface="Cambria Math" charset="0"/>
                            <a:ea typeface="Cambria Math" charset="0"/>
                            <a:cs typeface="Cambria Math" charset="0"/>
                            <a:sym typeface="Wingdings"/>
                          </a:rPr>
                          <m:t>∞</m:t>
                        </m:r>
                      </m:sup>
                      <m:e>
                        <m:r>
                          <a:rPr lang="en-US" i="1">
                            <a:solidFill>
                              <a:srgbClr val="C00000"/>
                            </a:solidFill>
                            <a:latin typeface="Cambria Math" charset="0"/>
                            <a:ea typeface="Cambria Math" charset="0"/>
                            <a:cs typeface="Cambria Math" charset="0"/>
                            <a:sym typeface="Wingdings"/>
                          </a:rPr>
                          <m:t>𝑓</m:t>
                        </m:r>
                        <m:d>
                          <m:dPr>
                            <m:ctrlPr>
                              <a:rPr lang="en-US" i="1">
                                <a:solidFill>
                                  <a:srgbClr val="C00000"/>
                                </a:solidFill>
                                <a:latin typeface="Cambria Math" charset="0"/>
                                <a:ea typeface="Cambria Math" charset="0"/>
                                <a:cs typeface="Cambria Math" charset="0"/>
                                <a:sym typeface="Wingdings"/>
                              </a:rPr>
                            </m:ctrlPr>
                          </m:dPr>
                          <m:e>
                            <m:r>
                              <a:rPr lang="en-US" i="1">
                                <a:solidFill>
                                  <a:srgbClr val="C00000"/>
                                </a:solidFill>
                                <a:latin typeface="Cambria Math" charset="0"/>
                                <a:ea typeface="Cambria Math" charset="0"/>
                                <a:cs typeface="Cambria Math" charset="0"/>
                                <a:sym typeface="Wingdings"/>
                              </a:rPr>
                              <m:t>𝑥</m:t>
                            </m:r>
                          </m:e>
                        </m:d>
                        <m:r>
                          <a:rPr lang="en-US" i="1">
                            <a:solidFill>
                              <a:srgbClr val="C00000"/>
                            </a:solidFill>
                            <a:latin typeface="Cambria Math" charset="0"/>
                            <a:ea typeface="Cambria Math" charset="0"/>
                            <a:cs typeface="Cambria Math" charset="0"/>
                            <a:sym typeface="Wingdings"/>
                          </a:rPr>
                          <m:t>𝑑𝑥</m:t>
                        </m:r>
                        <m:r>
                          <a:rPr lang="en-US" i="1">
                            <a:solidFill>
                              <a:srgbClr val="C00000"/>
                            </a:solidFill>
                            <a:latin typeface="Cambria Math" charset="0"/>
                            <a:ea typeface="Cambria Math" charset="0"/>
                            <a:cs typeface="Cambria Math" charset="0"/>
                            <a:sym typeface="Wingdings"/>
                          </a:rPr>
                          <m:t>=1</m:t>
                        </m:r>
                      </m:e>
                    </m:nary>
                  </m:oMath>
                </a14:m>
                <a:endParaRPr lang="en-US" dirty="0">
                  <a:solidFill>
                    <a:srgbClr val="C00000"/>
                  </a:solidFill>
                  <a:ea typeface="Cambria Math" charset="0"/>
                  <a:cs typeface="Cambria Math" charset="0"/>
                  <a:sym typeface="Wingdings"/>
                </a:endParaRPr>
              </a:p>
              <a:p>
                <a:r>
                  <a:rPr lang="en-US" dirty="0"/>
                  <a:t>Probabilities aren't negative:   </a:t>
                </a:r>
                <a14:m>
                  <m:oMath xmlns:m="http://schemas.openxmlformats.org/officeDocument/2006/math">
                    <m:r>
                      <a:rPr lang="en-US" i="1">
                        <a:solidFill>
                          <a:srgbClr val="C00000"/>
                        </a:solidFill>
                        <a:latin typeface="Cambria Math" charset="0"/>
                        <a:ea typeface="Cambria Math" charset="0"/>
                        <a:cs typeface="Cambria Math" charset="0"/>
                        <a:sym typeface="Wingdings"/>
                      </a:rPr>
                      <m:t>𝑓</m:t>
                    </m:r>
                    <m:d>
                      <m:dPr>
                        <m:ctrlPr>
                          <a:rPr lang="en-US" i="1">
                            <a:solidFill>
                              <a:srgbClr val="C00000"/>
                            </a:solidFill>
                            <a:latin typeface="Cambria Math" charset="0"/>
                            <a:ea typeface="Cambria Math" charset="0"/>
                            <a:cs typeface="Cambria Math" charset="0"/>
                            <a:sym typeface="Wingdings"/>
                          </a:rPr>
                        </m:ctrlPr>
                      </m:dPr>
                      <m:e>
                        <m:r>
                          <a:rPr lang="en-US" i="1">
                            <a:solidFill>
                              <a:srgbClr val="C00000"/>
                            </a:solidFill>
                            <a:latin typeface="Cambria Math" charset="0"/>
                            <a:ea typeface="Cambria Math" charset="0"/>
                            <a:cs typeface="Cambria Math" charset="0"/>
                            <a:sym typeface="Wingdings"/>
                          </a:rPr>
                          <m:t>𝑥</m:t>
                        </m:r>
                      </m:e>
                    </m:d>
                    <m:r>
                      <a:rPr lang="en-US" i="1">
                        <a:solidFill>
                          <a:srgbClr val="C00000"/>
                        </a:solidFill>
                        <a:latin typeface="Cambria Math" charset="0"/>
                        <a:ea typeface="Cambria Math" charset="0"/>
                        <a:cs typeface="Cambria Math" charset="0"/>
                        <a:sym typeface="Wingdings"/>
                      </a:rPr>
                      <m:t>≥0</m:t>
                    </m:r>
                  </m:oMath>
                </a14:m>
                <a:endParaRPr lang="en-US" dirty="0">
                  <a:solidFill>
                    <a:srgbClr val="C00000"/>
                  </a:solidFill>
                  <a:ea typeface="Cambria Math" charset="0"/>
                  <a:cs typeface="Cambria Math" charset="0"/>
                  <a:sym typeface="Wingdings"/>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0399955" cy="4023360"/>
              </a:xfrm>
              <a:blipFill rotWithShape="0">
                <a:blip r:embed="rId2"/>
                <a:stretch>
                  <a:fillRect l="-1465" t="-1970"/>
                </a:stretch>
              </a:blipFill>
            </p:spPr>
            <p:txBody>
              <a:bodyPr/>
              <a:lstStyle/>
              <a:p>
                <a:r>
                  <a:rPr lang="en-US">
                    <a:noFill/>
                  </a:rPr>
                  <a:t> </a:t>
                </a:r>
              </a:p>
            </p:txBody>
          </p:sp>
        </mc:Fallback>
      </mc:AlternateContent>
    </p:spTree>
    <p:extLst>
      <p:ext uri="{BB962C8B-B14F-4D97-AF65-F5344CB8AC3E}">
        <p14:creationId xmlns:p14="http://schemas.microsoft.com/office/powerpoint/2010/main" val="200484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Expressing continuous random variables</a:t>
            </a:r>
          </a:p>
        </p:txBody>
      </p:sp>
      <p:sp>
        <p:nvSpPr>
          <p:cNvPr id="3" name="Content Placeholder 2"/>
          <p:cNvSpPr>
            <a:spLocks noGrp="1"/>
          </p:cNvSpPr>
          <p:nvPr>
            <p:ph idx="1"/>
          </p:nvPr>
        </p:nvSpPr>
        <p:spPr>
          <a:xfrm>
            <a:off x="1097279" y="1845734"/>
            <a:ext cx="10803776" cy="4023360"/>
          </a:xfrm>
        </p:spPr>
        <p:txBody>
          <a:bodyPr/>
          <a:lstStyle/>
          <a:p>
            <a:r>
              <a:rPr lang="en-US" b="1" dirty="0"/>
              <a:t>Cumulative distribution function </a:t>
            </a:r>
            <a:r>
              <a:rPr lang="en-US" dirty="0"/>
              <a:t>(CDF)</a:t>
            </a:r>
          </a:p>
          <a:p>
            <a:pPr lvl="1"/>
            <a:r>
              <a:rPr lang="en-US" dirty="0"/>
              <a:t>Function defined, for a specific value </a:t>
            </a:r>
            <a:r>
              <a:rPr lang="en-US" i="1" dirty="0">
                <a:latin typeface="Lucida Calligraphy" charset="0"/>
                <a:ea typeface="Lucida Calligraphy" charset="0"/>
                <a:cs typeface="Lucida Calligraphy" charset="0"/>
              </a:rPr>
              <a:t>x</a:t>
            </a:r>
            <a:r>
              <a:rPr lang="en-US" i="1" dirty="0"/>
              <a:t> </a:t>
            </a:r>
            <a:r>
              <a:rPr lang="en-US" dirty="0"/>
              <a:t>of a </a:t>
            </a:r>
            <a:r>
              <a:rPr lang="en-US" dirty="0" smtClean="0"/>
              <a:t>continuous </a:t>
            </a:r>
            <a:r>
              <a:rPr lang="en-US" dirty="0" err="1" smtClean="0"/>
              <a:t>r.v</a:t>
            </a:r>
            <a:r>
              <a:rPr lang="en-US" dirty="0"/>
              <a:t>. </a:t>
            </a:r>
            <a:r>
              <a:rPr lang="en-US" i="1" dirty="0">
                <a:latin typeface="Lucida Calligraphy" charset="0"/>
                <a:ea typeface="Lucida Calligraphy" charset="0"/>
                <a:cs typeface="Lucida Calligraphy" charset="0"/>
              </a:rPr>
              <a:t>X</a:t>
            </a:r>
            <a:r>
              <a:rPr lang="en-US" i="1" dirty="0"/>
              <a:t>, </a:t>
            </a:r>
            <a:r>
              <a:rPr lang="en-US" dirty="0"/>
              <a:t>as </a:t>
            </a:r>
            <a:r>
              <a:rPr lang="en-US" dirty="0">
                <a:latin typeface="Lucida Calligraphy" charset="0"/>
                <a:ea typeface="Lucida Calligraphy" charset="0"/>
                <a:cs typeface="Lucida Calligraphy" charset="0"/>
              </a:rPr>
              <a:t>F(x) = </a:t>
            </a:r>
            <a:r>
              <a:rPr lang="en-US" i="1" dirty="0">
                <a:latin typeface="Lucida Calligraphy" charset="0"/>
                <a:ea typeface="Lucida Calligraphy" charset="0"/>
                <a:cs typeface="Lucida Calligraphy" charset="0"/>
              </a:rPr>
              <a:t>P(X ≤ x</a:t>
            </a:r>
            <a:r>
              <a:rPr lang="en-US" i="1" dirty="0" smtClean="0">
                <a:latin typeface="Lucida Calligraphy" charset="0"/>
                <a:ea typeface="Lucida Calligraphy" charset="0"/>
                <a:cs typeface="Lucida Calligraphy" charset="0"/>
              </a:rPr>
              <a:t>)</a:t>
            </a:r>
          </a:p>
          <a:p>
            <a:pPr lvl="1"/>
            <a:r>
              <a:rPr lang="en-US" dirty="0" smtClean="0">
                <a:ea typeface="Lucida Calligraphy" charset="0"/>
                <a:cs typeface="Lucida Calligraphy" charset="0"/>
              </a:rPr>
              <a:t>(mostly) the same as for discrete</a:t>
            </a:r>
          </a:p>
          <a:p>
            <a:pPr lvl="1"/>
            <a:endParaRPr lang="en-US" dirty="0">
              <a:ea typeface="Lucida Calligraphy" charset="0"/>
              <a:cs typeface="Lucida Calligraphy"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777" y="3550024"/>
            <a:ext cx="7315200" cy="2743200"/>
          </a:xfrm>
          <a:prstGeom prst="rect">
            <a:avLst/>
          </a:prstGeom>
        </p:spPr>
      </p:pic>
    </p:spTree>
    <p:extLst>
      <p:ext uri="{BB962C8B-B14F-4D97-AF65-F5344CB8AC3E}">
        <p14:creationId xmlns:p14="http://schemas.microsoft.com/office/powerpoint/2010/main" val="35378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between PDF and CDF</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8842"/>
          <a:stretch/>
        </p:blipFill>
        <p:spPr>
          <a:xfrm>
            <a:off x="3999339" y="1855694"/>
            <a:ext cx="3665483" cy="4346212"/>
          </a:xfrm>
        </p:spPr>
      </p:pic>
    </p:spTree>
    <p:extLst>
      <p:ext uri="{BB962C8B-B14F-4D97-AF65-F5344CB8AC3E}">
        <p14:creationId xmlns:p14="http://schemas.microsoft.com/office/powerpoint/2010/main" val="13372096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Jumping right in: Normal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PDF </a:t>
                </a:r>
                <a:r>
                  <a:rPr lang="en-US" dirty="0"/>
                  <a:t>(probability distribution) for a </a:t>
                </a:r>
                <a:r>
                  <a:rPr lang="en-US" dirty="0" smtClean="0"/>
                  <a:t>normally-distributed random </a:t>
                </a:r>
                <a:r>
                  <a:rPr lang="en-US" dirty="0"/>
                  <a:t>variable</a:t>
                </a:r>
                <a:r>
                  <a:rPr lang="en-US" dirty="0" smtClean="0"/>
                  <a:t>:</a:t>
                </a:r>
              </a:p>
              <a:p>
                <a14:m>
                  <m:oMath xmlns:m="http://schemas.openxmlformats.org/officeDocument/2006/math">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1" smtClean="0">
                        <a:latin typeface="Cambria Math" charset="0"/>
                      </a:rPr>
                      <m:t>= </m:t>
                    </m:r>
                    <m:f>
                      <m:fPr>
                        <m:ctrlPr>
                          <a:rPr lang="mr-IN" b="0" i="1" smtClean="0">
                            <a:latin typeface="Cambria Math" charset="0"/>
                          </a:rPr>
                        </m:ctrlPr>
                      </m:fPr>
                      <m:num>
                        <m:r>
                          <a:rPr lang="en-US" b="0" i="1" smtClean="0">
                            <a:latin typeface="Cambria Math" charset="0"/>
                          </a:rPr>
                          <m:t>1</m:t>
                        </m:r>
                      </m:num>
                      <m:den>
                        <m:rad>
                          <m:radPr>
                            <m:degHide m:val="on"/>
                            <m:ctrlPr>
                              <a:rPr lang="mr-IN" b="0" i="1" smtClean="0">
                                <a:latin typeface="Cambria Math" charset="0"/>
                              </a:rPr>
                            </m:ctrlPr>
                          </m:radPr>
                          <m:deg/>
                          <m:e>
                            <m:r>
                              <a:rPr lang="en-US" b="0" i="1" smtClean="0">
                                <a:latin typeface="Cambria Math" charset="0"/>
                              </a:rPr>
                              <m:t>2</m:t>
                            </m:r>
                            <m:r>
                              <a:rPr lang="en-US" b="0" i="1" smtClean="0">
                                <a:latin typeface="Cambria Math" charset="0"/>
                                <a:ea typeface="Cambria Math" charset="0"/>
                                <a:cs typeface="Cambria Math" charset="0"/>
                              </a:rPr>
                              <m:t>𝜋</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𝜎</m:t>
                                </m:r>
                              </m:e>
                              <m:sup>
                                <m:r>
                                  <a:rPr lang="en-US" b="0" i="1" smtClean="0">
                                    <a:latin typeface="Cambria Math" charset="0"/>
                                    <a:ea typeface="Cambria Math" charset="0"/>
                                    <a:cs typeface="Cambria Math" charset="0"/>
                                  </a:rPr>
                                  <m:t>2</m:t>
                                </m:r>
                              </m:sup>
                            </m:sSup>
                          </m:e>
                        </m:rad>
                      </m:den>
                    </m:f>
                    <m:r>
                      <a:rPr lang="en-US" b="0" i="1" smtClean="0">
                        <a:latin typeface="Cambria Math" charset="0"/>
                      </a:rPr>
                      <m:t>𝑒𝑥𝑝</m:t>
                    </m:r>
                    <m:d>
                      <m:dPr>
                        <m:begChr m:val="{"/>
                        <m:endChr m:val="}"/>
                        <m:ctrlPr>
                          <a:rPr lang="en-US" b="0" i="1" smtClean="0">
                            <a:latin typeface="Cambria Math" charset="0"/>
                          </a:rPr>
                        </m:ctrlPr>
                      </m:dPr>
                      <m:e>
                        <m:f>
                          <m:fPr>
                            <m:ctrlPr>
                              <a:rPr lang="mr-IN" b="0" i="1" smtClean="0">
                                <a:latin typeface="Cambria Math" charset="0"/>
                              </a:rPr>
                            </m:ctrlPr>
                          </m:fPr>
                          <m:num>
                            <m:sSup>
                              <m:sSupPr>
                                <m:ctrlPr>
                                  <a:rPr lang="mr-IN" b="0" i="1" smtClean="0">
                                    <a:latin typeface="Cambria Math" charset="0"/>
                                  </a:rPr>
                                </m:ctrlPr>
                              </m:sSupPr>
                              <m:e>
                                <m:r>
                                  <a:rPr lang="en-US" i="1">
                                    <a:latin typeface="Cambria Math" charset="0"/>
                                  </a:rPr>
                                  <m:t>−(</m:t>
                                </m:r>
                                <m:r>
                                  <a:rPr lang="en-US" i="1">
                                    <a:latin typeface="Cambria Math" charset="0"/>
                                  </a:rPr>
                                  <m:t>𝑥</m:t>
                                </m:r>
                                <m:r>
                                  <a:rPr lang="en-US" i="1">
                                    <a:latin typeface="Cambria Math" charset="0"/>
                                  </a:rPr>
                                  <m:t>−</m:t>
                                </m:r>
                                <m:r>
                                  <a:rPr lang="en-US" i="1">
                                    <a:latin typeface="Cambria Math" charset="0"/>
                                    <a:ea typeface="Cambria Math" charset="0"/>
                                    <a:cs typeface="Cambria Math" charset="0"/>
                                  </a:rPr>
                                  <m:t>𝜇</m:t>
                                </m:r>
                                <m:r>
                                  <a:rPr lang="en-US" i="1">
                                    <a:latin typeface="Cambria Math" charset="0"/>
                                    <a:ea typeface="Cambria Math" charset="0"/>
                                    <a:cs typeface="Cambria Math" charset="0"/>
                                  </a:rPr>
                                  <m:t>)</m:t>
                                </m:r>
                              </m:e>
                              <m:sup>
                                <m:r>
                                  <a:rPr lang="en-US" b="0" i="1" smtClean="0">
                                    <a:latin typeface="Cambria Math" charset="0"/>
                                  </a:rPr>
                                  <m:t>2</m:t>
                                </m:r>
                              </m:sup>
                            </m:sSup>
                          </m:num>
                          <m:den>
                            <m:r>
                              <a:rPr lang="en-US" i="1">
                                <a:latin typeface="Cambria Math" charset="0"/>
                              </a:rPr>
                              <m:t>2</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𝜎</m:t>
                                </m:r>
                              </m:e>
                              <m:sup>
                                <m:r>
                                  <a:rPr lang="en-US" i="1">
                                    <a:latin typeface="Cambria Math" charset="0"/>
                                    <a:ea typeface="Cambria Math" charset="0"/>
                                    <a:cs typeface="Cambria Math" charset="0"/>
                                  </a:rPr>
                                  <m:t>2</m:t>
                                </m:r>
                              </m:sup>
                            </m:sSup>
                          </m:den>
                        </m:f>
                      </m:e>
                    </m:d>
                  </m:oMath>
                </a14:m>
                <a:endParaRPr lang="en-US" dirty="0"/>
              </a:p>
              <a:p>
                <a:endParaRPr lang="en-US" dirty="0" smtClean="0"/>
              </a:p>
              <a:p>
                <a:r>
                  <a:rPr lang="en-US" dirty="0" smtClean="0"/>
                  <a:t>We write normally distributed </a:t>
                </a:r>
                <a:r>
                  <a:rPr lang="en-US" dirty="0" err="1" smtClean="0"/>
                  <a:t>r.v.'s</a:t>
                </a:r>
                <a:r>
                  <a:rPr lang="en-US" dirty="0" smtClean="0"/>
                  <a:t> as </a:t>
                </a:r>
                <a14:m>
                  <m:oMath xmlns:m="http://schemas.openxmlformats.org/officeDocument/2006/math">
                    <m:r>
                      <a:rPr lang="en-US" b="0" i="1" smtClean="0">
                        <a:latin typeface="Cambria Math" charset="0"/>
                      </a:rPr>
                      <m:t>𝑋</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𝑁</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 </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𝜎</m:t>
                        </m:r>
                      </m:e>
                      <m:sup>
                        <m:r>
                          <a:rPr lang="en-US" b="0" i="1" smtClean="0">
                            <a:latin typeface="Cambria Math" charset="0"/>
                            <a:ea typeface="Cambria Math" charset="0"/>
                            <a:cs typeface="Cambria Math" charset="0"/>
                          </a:rPr>
                          <m:t>2</m:t>
                        </m:r>
                      </m:sup>
                    </m:sSup>
                    <m:r>
                      <a:rPr lang="en-US" b="0" i="1" smtClean="0">
                        <a:latin typeface="Cambria Math" charset="0"/>
                        <a:ea typeface="Cambria Math" charset="0"/>
                        <a:cs typeface="Cambria Math"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1970" r="-1939"/>
                </a:stretch>
              </a:blipFill>
            </p:spPr>
            <p:txBody>
              <a:bodyPr/>
              <a:lstStyle/>
              <a:p>
                <a:r>
                  <a:rPr lang="en-US">
                    <a:noFill/>
                  </a:rPr>
                  <a:t> </a:t>
                </a:r>
              </a:p>
            </p:txBody>
          </p:sp>
        </mc:Fallback>
      </mc:AlternateContent>
      <p:sp>
        <p:nvSpPr>
          <p:cNvPr id="4" name="TextBox 3"/>
          <p:cNvSpPr txBox="1"/>
          <p:nvPr/>
        </p:nvSpPr>
        <p:spPr>
          <a:xfrm>
            <a:off x="6528263" y="2812473"/>
            <a:ext cx="4139738" cy="1107996"/>
          </a:xfrm>
          <a:prstGeom prst="rect">
            <a:avLst/>
          </a:prstGeom>
          <a:noFill/>
        </p:spPr>
        <p:txBody>
          <a:bodyPr wrap="square" rtlCol="0">
            <a:spAutoFit/>
          </a:bodyPr>
          <a:lstStyle/>
          <a:p>
            <a:r>
              <a:rPr lang="en-US" sz="2200" dirty="0" smtClean="0">
                <a:solidFill>
                  <a:srgbClr val="C00000"/>
                </a:solidFill>
              </a:rPr>
              <a:t>It's gross, everyone knows it, and you will be neither plugging nor chugging with this equation</a:t>
            </a:r>
            <a:endParaRPr lang="en-US" sz="2200" dirty="0">
              <a:solidFill>
                <a:srgbClr val="C00000"/>
              </a:solidFill>
            </a:endParaRPr>
          </a:p>
        </p:txBody>
      </p:sp>
    </p:spTree>
    <p:extLst>
      <p:ext uri="{BB962C8B-B14F-4D97-AF65-F5344CB8AC3E}">
        <p14:creationId xmlns:p14="http://schemas.microsoft.com/office/powerpoint/2010/main" val="180355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PDF of normal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Example</a:t>
                </a:r>
                <a:r>
                  <a:rPr lang="en-US" dirty="0" smtClean="0"/>
                  <a:t>, let's say women's heights (cm) are normally distributed according to </a:t>
                </a:r>
                <a14:m>
                  <m:oMath xmlns:m="http://schemas.openxmlformats.org/officeDocument/2006/math">
                    <m:r>
                      <a:rPr lang="en-US" i="1">
                        <a:latin typeface="Cambria Math" charset="0"/>
                        <a:ea typeface="Cambria Math" charset="0"/>
                        <a:cs typeface="Cambria Math" charset="0"/>
                      </a:rPr>
                      <m:t>𝑁</m:t>
                    </m:r>
                    <m:r>
                      <a:rPr lang="en-US" i="1">
                        <a:latin typeface="Cambria Math" charset="0"/>
                        <a:ea typeface="Cambria Math" charset="0"/>
                        <a:cs typeface="Cambria Math" charset="0"/>
                      </a:rPr>
                      <m:t>(165, 64)</m:t>
                    </m:r>
                  </m:oMath>
                </a14:m>
                <a:endParaRPr lang="en-US" dirty="0" smtClean="0"/>
              </a:p>
              <a:p>
                <a:pPr lvl="1"/>
                <a:r>
                  <a:rPr lang="en-US" dirty="0" smtClean="0">
                    <a:solidFill>
                      <a:srgbClr val="C00000"/>
                    </a:solidFill>
                  </a:rPr>
                  <a:t>Pop quiz: what is the standard deviation of this distribution?</a:t>
                </a:r>
                <a:endParaRPr lang="en-US" dirty="0">
                  <a:solidFill>
                    <a:srgbClr val="C00000"/>
                  </a:solidFill>
                </a:endParaRPr>
              </a:p>
              <a:p>
                <a:r>
                  <a:rPr lang="en-US" dirty="0" smtClean="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1970"/>
                </a:stretch>
              </a:blipFill>
            </p:spPr>
            <p:txBody>
              <a:bodyPr/>
              <a:lstStyle/>
              <a:p>
                <a:r>
                  <a:rPr lang="en-US">
                    <a:noFill/>
                  </a:rPr>
                  <a:t> </a:t>
                </a:r>
              </a:p>
            </p:txBody>
          </p:sp>
        </mc:Fallback>
      </mc:AlternateContent>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110" y="3352800"/>
            <a:ext cx="4440739" cy="3002600"/>
          </a:xfrm>
          <a:prstGeom prst="rect">
            <a:avLst/>
          </a:prstGeom>
        </p:spPr>
      </p:pic>
    </p:spTree>
    <p:extLst>
      <p:ext uri="{BB962C8B-B14F-4D97-AF65-F5344CB8AC3E}">
        <p14:creationId xmlns:p14="http://schemas.microsoft.com/office/powerpoint/2010/main" val="91666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weighs in</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50825"/>
          <a:stretch/>
        </p:blipFill>
        <p:spPr>
          <a:xfrm>
            <a:off x="1097280" y="2007826"/>
            <a:ext cx="5123329" cy="3787022"/>
          </a:xfrm>
        </p:spPr>
      </p:pic>
      <p:pic>
        <p:nvPicPr>
          <p:cNvPr id="7"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54137"/>
          <a:stretch/>
        </p:blipFill>
        <p:spPr>
          <a:xfrm>
            <a:off x="6373905" y="2397829"/>
            <a:ext cx="4908177" cy="3383572"/>
          </a:xfrm>
          <a:prstGeom prst="rect">
            <a:avLst/>
          </a:prstGeom>
        </p:spPr>
      </p:pic>
    </p:spTree>
    <p:extLst>
      <p:ext uri="{BB962C8B-B14F-4D97-AF65-F5344CB8AC3E}">
        <p14:creationId xmlns:p14="http://schemas.microsoft.com/office/powerpoint/2010/main" val="20538404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PDF</a:t>
            </a:r>
            <a:endParaRPr lang="en-US" dirty="0"/>
          </a:p>
        </p:txBody>
      </p:sp>
      <p:sp>
        <p:nvSpPr>
          <p:cNvPr id="3" name="Content Placeholder 2"/>
          <p:cNvSpPr>
            <a:spLocks noGrp="1"/>
          </p:cNvSpPr>
          <p:nvPr>
            <p:ph idx="1"/>
          </p:nvPr>
        </p:nvSpPr>
        <p:spPr/>
        <p:txBody>
          <a:bodyPr/>
          <a:lstStyle/>
          <a:p>
            <a:r>
              <a:rPr lang="en-US" dirty="0" smtClean="0"/>
              <a:t>Another "interesting" hack: </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5637" y="3678766"/>
            <a:ext cx="3958646" cy="2676633"/>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0317077" y="3857414"/>
                <a:ext cx="1677206"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200" i="1">
                          <a:latin typeface="Cambria Math" charset="0"/>
                          <a:ea typeface="Cambria Math" charset="0"/>
                          <a:cs typeface="Cambria Math" charset="0"/>
                        </a:rPr>
                        <m:t>𝑁</m:t>
                      </m:r>
                      <m:r>
                        <a:rPr lang="en-US" sz="2200" i="1">
                          <a:latin typeface="Cambria Math" charset="0"/>
                          <a:ea typeface="Cambria Math" charset="0"/>
                          <a:cs typeface="Cambria Math" charset="0"/>
                        </a:rPr>
                        <m:t>(165, 64)</m:t>
                      </m:r>
                    </m:oMath>
                  </m:oMathPara>
                </a14:m>
                <a:endParaRPr lang="en-US" sz="2200" dirty="0"/>
              </a:p>
            </p:txBody>
          </p:sp>
        </mc:Choice>
        <mc:Fallback xmlns="">
          <p:sp>
            <p:nvSpPr>
              <p:cNvPr id="5" name="Rectangle 4"/>
              <p:cNvSpPr>
                <a:spLocks noRot="1" noChangeAspect="1" noMove="1" noResize="1" noEditPoints="1" noAdjustHandles="1" noChangeArrowheads="1" noChangeShapeType="1" noTextEdit="1"/>
              </p:cNvSpPr>
              <p:nvPr/>
            </p:nvSpPr>
            <p:spPr>
              <a:xfrm>
                <a:off x="10317077" y="3857414"/>
                <a:ext cx="1677206" cy="430887"/>
              </a:xfrm>
              <a:prstGeom prst="rect">
                <a:avLst/>
              </a:prstGeom>
              <a:blipFill rotWithShape="0">
                <a:blip r:embed="rId3"/>
                <a:stretch>
                  <a:fillRect b="-18571"/>
                </a:stretch>
              </a:blipFill>
            </p:spPr>
            <p:txBody>
              <a:bodyPr/>
              <a:lstStyle/>
              <a:p>
                <a:r>
                  <a:rPr lang="en-US">
                    <a:noFill/>
                  </a:rPr>
                  <a:t> </a:t>
                </a:r>
              </a:p>
            </p:txBody>
          </p:sp>
        </mc:Fallback>
      </mc:AlternateContent>
      <p:sp>
        <p:nvSpPr>
          <p:cNvPr id="7" name="TextBox 6"/>
          <p:cNvSpPr txBox="1"/>
          <p:nvPr/>
        </p:nvSpPr>
        <p:spPr>
          <a:xfrm>
            <a:off x="1097280" y="2401108"/>
            <a:ext cx="9113520" cy="923330"/>
          </a:xfrm>
          <a:prstGeom prst="rect">
            <a:avLst/>
          </a:prstGeom>
          <a:noFill/>
        </p:spPr>
        <p:txBody>
          <a:bodyPr wrap="square" rtlCol="0">
            <a:spAutoFit/>
          </a:bodyPr>
          <a:lstStyle/>
          <a:p>
            <a:r>
              <a:rPr lang="en-US" dirty="0" smtClean="0">
                <a:latin typeface="Monaco" charset="0"/>
                <a:ea typeface="Monaco" charset="0"/>
                <a:cs typeface="Monaco" charset="0"/>
              </a:rPr>
              <a:t>&gt; </a:t>
            </a:r>
            <a:r>
              <a:rPr lang="en-US" dirty="0" err="1" smtClean="0">
                <a:latin typeface="Monaco" charset="0"/>
                <a:ea typeface="Monaco" charset="0"/>
                <a:cs typeface="Monaco" charset="0"/>
              </a:rPr>
              <a:t>plot.range</a:t>
            </a:r>
            <a:r>
              <a:rPr lang="en-US" dirty="0" smtClean="0">
                <a:latin typeface="Monaco" charset="0"/>
                <a:ea typeface="Monaco" charset="0"/>
                <a:cs typeface="Monaco" charset="0"/>
              </a:rPr>
              <a:t> &lt;- </a:t>
            </a:r>
            <a:r>
              <a:rPr lang="en-US" dirty="0" err="1">
                <a:latin typeface="Monaco" charset="0"/>
                <a:ea typeface="Monaco" charset="0"/>
                <a:cs typeface="Monaco" charset="0"/>
              </a:rPr>
              <a:t>tibble</a:t>
            </a:r>
            <a:r>
              <a:rPr lang="en-US" dirty="0">
                <a:latin typeface="Monaco" charset="0"/>
                <a:ea typeface="Monaco" charset="0"/>
                <a:cs typeface="Monaco" charset="0"/>
              </a:rPr>
              <a:t>(x = c(165 - 32, 165 + 32)) </a:t>
            </a:r>
          </a:p>
          <a:p>
            <a:r>
              <a:rPr lang="en-US" dirty="0" smtClean="0">
                <a:latin typeface="Monaco" charset="0"/>
                <a:ea typeface="Monaco" charset="0"/>
                <a:cs typeface="Monaco" charset="0"/>
              </a:rPr>
              <a:t>&gt; </a:t>
            </a:r>
            <a:r>
              <a:rPr lang="en-US" dirty="0" err="1" smtClean="0">
                <a:latin typeface="Monaco" charset="0"/>
                <a:ea typeface="Monaco" charset="0"/>
                <a:cs typeface="Monaco" charset="0"/>
              </a:rPr>
              <a:t>ggplot</a:t>
            </a:r>
            <a:r>
              <a:rPr lang="en-US" dirty="0" smtClean="0">
                <a:latin typeface="Monaco" charset="0"/>
                <a:ea typeface="Monaco" charset="0"/>
                <a:cs typeface="Monaco" charset="0"/>
              </a:rPr>
              <a:t>(</a:t>
            </a:r>
            <a:r>
              <a:rPr lang="en-US" dirty="0" err="1" smtClean="0">
                <a:latin typeface="Monaco" charset="0"/>
                <a:ea typeface="Monaco" charset="0"/>
                <a:cs typeface="Monaco" charset="0"/>
              </a:rPr>
              <a:t>plot.range</a:t>
            </a:r>
            <a:r>
              <a:rPr lang="en-US" dirty="0" smtClean="0">
                <a:latin typeface="Monaco" charset="0"/>
                <a:ea typeface="Monaco" charset="0"/>
                <a:cs typeface="Monaco" charset="0"/>
              </a:rPr>
              <a:t>, </a:t>
            </a:r>
            <a:r>
              <a:rPr lang="en-US" dirty="0" err="1" smtClean="0">
                <a:latin typeface="Monaco" charset="0"/>
                <a:ea typeface="Monaco" charset="0"/>
                <a:cs typeface="Monaco" charset="0"/>
              </a:rPr>
              <a:t>aes</a:t>
            </a:r>
            <a:r>
              <a:rPr lang="en-US" dirty="0" smtClean="0">
                <a:latin typeface="Monaco" charset="0"/>
                <a:ea typeface="Monaco" charset="0"/>
                <a:cs typeface="Monaco" charset="0"/>
              </a:rPr>
              <a:t>(x=x)) </a:t>
            </a:r>
            <a:r>
              <a:rPr lang="en-US" dirty="0">
                <a:latin typeface="Monaco" charset="0"/>
                <a:ea typeface="Monaco" charset="0"/>
                <a:cs typeface="Monaco" charset="0"/>
              </a:rPr>
              <a:t>+ </a:t>
            </a:r>
            <a:endParaRPr lang="en-US" dirty="0" smtClean="0">
              <a:latin typeface="Monaco" charset="0"/>
              <a:ea typeface="Monaco" charset="0"/>
              <a:cs typeface="Monaco" charset="0"/>
            </a:endParaRPr>
          </a:p>
          <a:p>
            <a:r>
              <a:rPr lang="en-US" dirty="0" smtClean="0">
                <a:solidFill>
                  <a:schemeClr val="accent6"/>
                </a:solidFill>
                <a:latin typeface="Monaco" charset="0"/>
                <a:ea typeface="Monaco" charset="0"/>
                <a:cs typeface="Monaco" charset="0"/>
              </a:rPr>
              <a:t>	</a:t>
            </a:r>
            <a:r>
              <a:rPr lang="en-US" dirty="0" err="1" smtClean="0">
                <a:solidFill>
                  <a:schemeClr val="accent6"/>
                </a:solidFill>
                <a:latin typeface="Monaco" charset="0"/>
                <a:ea typeface="Monaco" charset="0"/>
                <a:cs typeface="Monaco" charset="0"/>
              </a:rPr>
              <a:t>stat_function</a:t>
            </a:r>
            <a:r>
              <a:rPr lang="en-US" dirty="0" smtClean="0">
                <a:solidFill>
                  <a:schemeClr val="accent6"/>
                </a:solidFill>
                <a:latin typeface="Monaco" charset="0"/>
                <a:ea typeface="Monaco" charset="0"/>
                <a:cs typeface="Monaco" charset="0"/>
              </a:rPr>
              <a:t>(fun = </a:t>
            </a:r>
            <a:r>
              <a:rPr lang="en-US" dirty="0" err="1" smtClean="0">
                <a:solidFill>
                  <a:schemeClr val="accent6"/>
                </a:solidFill>
                <a:latin typeface="Monaco" charset="0"/>
                <a:ea typeface="Monaco" charset="0"/>
                <a:cs typeface="Monaco" charset="0"/>
              </a:rPr>
              <a:t>dnorm</a:t>
            </a:r>
            <a:r>
              <a:rPr lang="en-US" dirty="0" smtClean="0">
                <a:solidFill>
                  <a:schemeClr val="accent6"/>
                </a:solidFill>
                <a:latin typeface="Monaco" charset="0"/>
                <a:ea typeface="Monaco" charset="0"/>
                <a:cs typeface="Monaco" charset="0"/>
              </a:rPr>
              <a:t>, </a:t>
            </a:r>
            <a:r>
              <a:rPr lang="mr-IN" dirty="0">
                <a:solidFill>
                  <a:schemeClr val="accent6"/>
                </a:solidFill>
                <a:latin typeface="Monaco" charset="0"/>
                <a:ea typeface="Monaco" charset="0"/>
                <a:cs typeface="Monaco" charset="0"/>
              </a:rPr>
              <a:t> </a:t>
            </a:r>
            <a:r>
              <a:rPr lang="mr-IN" dirty="0" err="1">
                <a:solidFill>
                  <a:schemeClr val="accent6"/>
                </a:solidFill>
                <a:latin typeface="Monaco" charset="0"/>
                <a:ea typeface="Monaco" charset="0"/>
                <a:cs typeface="Monaco" charset="0"/>
              </a:rPr>
              <a:t>args</a:t>
            </a:r>
            <a:r>
              <a:rPr lang="mr-IN" dirty="0">
                <a:solidFill>
                  <a:schemeClr val="accent6"/>
                </a:solidFill>
                <a:latin typeface="Monaco" charset="0"/>
                <a:ea typeface="Monaco" charset="0"/>
                <a:cs typeface="Monaco" charset="0"/>
              </a:rPr>
              <a:t>=</a:t>
            </a:r>
            <a:r>
              <a:rPr lang="mr-IN" dirty="0" err="1">
                <a:solidFill>
                  <a:schemeClr val="accent6"/>
                </a:solidFill>
                <a:latin typeface="Monaco" charset="0"/>
                <a:ea typeface="Monaco" charset="0"/>
                <a:cs typeface="Monaco" charset="0"/>
              </a:rPr>
              <a:t>list</a:t>
            </a:r>
            <a:r>
              <a:rPr lang="mr-IN" dirty="0">
                <a:solidFill>
                  <a:schemeClr val="accent6"/>
                </a:solidFill>
                <a:latin typeface="Monaco" charset="0"/>
                <a:ea typeface="Monaco" charset="0"/>
                <a:cs typeface="Monaco" charset="0"/>
              </a:rPr>
              <a:t>(</a:t>
            </a:r>
            <a:r>
              <a:rPr lang="mr-IN" dirty="0" err="1">
                <a:solidFill>
                  <a:schemeClr val="accent6"/>
                </a:solidFill>
                <a:latin typeface="Monaco" charset="0"/>
                <a:ea typeface="Monaco" charset="0"/>
                <a:cs typeface="Monaco" charset="0"/>
              </a:rPr>
              <a:t>mean</a:t>
            </a:r>
            <a:r>
              <a:rPr lang="mr-IN" dirty="0">
                <a:solidFill>
                  <a:schemeClr val="accent6"/>
                </a:solidFill>
                <a:latin typeface="Monaco" charset="0"/>
                <a:ea typeface="Monaco" charset="0"/>
                <a:cs typeface="Monaco" charset="0"/>
              </a:rPr>
              <a:t>=164, </a:t>
            </a:r>
            <a:r>
              <a:rPr lang="mr-IN" dirty="0" err="1">
                <a:solidFill>
                  <a:schemeClr val="accent6"/>
                </a:solidFill>
                <a:latin typeface="Monaco" charset="0"/>
                <a:ea typeface="Monaco" charset="0"/>
                <a:cs typeface="Monaco" charset="0"/>
              </a:rPr>
              <a:t>sd</a:t>
            </a:r>
            <a:r>
              <a:rPr lang="mr-IN" dirty="0">
                <a:solidFill>
                  <a:schemeClr val="accent6"/>
                </a:solidFill>
                <a:latin typeface="Monaco" charset="0"/>
                <a:ea typeface="Monaco" charset="0"/>
                <a:cs typeface="Monaco" charset="0"/>
              </a:rPr>
              <a:t>=8</a:t>
            </a:r>
            <a:r>
              <a:rPr lang="mr-IN" dirty="0" smtClean="0">
                <a:solidFill>
                  <a:schemeClr val="accent6"/>
                </a:solidFill>
                <a:latin typeface="Monaco" charset="0"/>
                <a:ea typeface="Monaco" charset="0"/>
                <a:cs typeface="Monaco" charset="0"/>
              </a:rPr>
              <a:t>))</a:t>
            </a:r>
            <a:endParaRPr lang="en-US" dirty="0">
              <a:solidFill>
                <a:schemeClr val="accent6"/>
              </a:solidFill>
              <a:latin typeface="Monaco" charset="0"/>
              <a:ea typeface="Monaco" charset="0"/>
              <a:cs typeface="Monaco" charset="0"/>
            </a:endParaRPr>
          </a:p>
        </p:txBody>
      </p:sp>
    </p:spTree>
    <p:extLst>
      <p:ext uri="{BB962C8B-B14F-4D97-AF65-F5344CB8AC3E}">
        <p14:creationId xmlns:p14="http://schemas.microsoft.com/office/powerpoint/2010/main" val="1363405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assumptions</a:t>
            </a:r>
            <a:endParaRPr lang="en-US" dirty="0"/>
          </a:p>
        </p:txBody>
      </p:sp>
      <p:sp>
        <p:nvSpPr>
          <p:cNvPr id="3" name="Content Placeholder 2"/>
          <p:cNvSpPr>
            <a:spLocks noGrp="1"/>
          </p:cNvSpPr>
          <p:nvPr>
            <p:ph idx="1"/>
          </p:nvPr>
        </p:nvSpPr>
        <p:spPr/>
        <p:txBody>
          <a:bodyPr/>
          <a:lstStyle/>
          <a:p>
            <a:r>
              <a:rPr lang="en-US" b="1" dirty="0"/>
              <a:t>B</a:t>
            </a:r>
            <a:r>
              <a:rPr lang="en-US" dirty="0"/>
              <a:t>inary outcomes: </a:t>
            </a:r>
            <a:r>
              <a:rPr lang="en-US" dirty="0">
                <a:solidFill>
                  <a:srgbClr val="C00000"/>
                </a:solidFill>
              </a:rPr>
              <a:t>Male or female</a:t>
            </a:r>
            <a:endParaRPr lang="en-US" dirty="0"/>
          </a:p>
          <a:p>
            <a:r>
              <a:rPr lang="en-US" b="1" dirty="0"/>
              <a:t>I</a:t>
            </a:r>
            <a:r>
              <a:rPr lang="en-US" dirty="0"/>
              <a:t>ndependent trials: </a:t>
            </a:r>
            <a:r>
              <a:rPr lang="en-US" dirty="0">
                <a:solidFill>
                  <a:srgbClr val="C00000"/>
                </a:solidFill>
              </a:rPr>
              <a:t>Wasp sex does not influence sex of other wasps</a:t>
            </a:r>
            <a:endParaRPr lang="en-US" dirty="0"/>
          </a:p>
          <a:p>
            <a:r>
              <a:rPr lang="en-US" b="1" dirty="0"/>
              <a:t>n</a:t>
            </a:r>
            <a:r>
              <a:rPr lang="en-US" dirty="0"/>
              <a:t> is fixed before the trials begin:</a:t>
            </a:r>
            <a:r>
              <a:rPr lang="en-US" dirty="0">
                <a:solidFill>
                  <a:srgbClr val="C00000"/>
                </a:solidFill>
              </a:rPr>
              <a:t> I collect 12 wasps</a:t>
            </a:r>
            <a:endParaRPr lang="en-US" dirty="0"/>
          </a:p>
          <a:p>
            <a:r>
              <a:rPr lang="en-US" b="1" dirty="0"/>
              <a:t>S</a:t>
            </a:r>
            <a:r>
              <a:rPr lang="en-US" dirty="0"/>
              <a:t>ame probability of success, p, for all trials:</a:t>
            </a:r>
            <a:r>
              <a:rPr lang="en-US" dirty="0">
                <a:solidFill>
                  <a:srgbClr val="C00000"/>
                </a:solidFill>
              </a:rPr>
              <a:t> P(male) = 0.3 for every wasp</a:t>
            </a:r>
            <a:endParaRPr lang="en-US" b="1" dirty="0"/>
          </a:p>
          <a:p>
            <a:endParaRPr lang="en-US" dirty="0"/>
          </a:p>
          <a:p>
            <a:endParaRPr lang="en-US" dirty="0"/>
          </a:p>
        </p:txBody>
      </p:sp>
    </p:spTree>
    <p:extLst>
      <p:ext uri="{BB962C8B-B14F-4D97-AF65-F5344CB8AC3E}">
        <p14:creationId xmlns:p14="http://schemas.microsoft.com/office/powerpoint/2010/main" val="2079847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CDF</a:t>
            </a:r>
            <a:endParaRPr lang="en-US" dirty="0"/>
          </a:p>
        </p:txBody>
      </p:sp>
      <p:sp>
        <p:nvSpPr>
          <p:cNvPr id="5" name="TextBox 4"/>
          <p:cNvSpPr txBox="1"/>
          <p:nvPr/>
        </p:nvSpPr>
        <p:spPr>
          <a:xfrm>
            <a:off x="950587" y="2057841"/>
            <a:ext cx="11662754" cy="1446550"/>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dirty="0" err="1" smtClean="0">
                <a:latin typeface="Monaco" charset="0"/>
                <a:ea typeface="Monaco" charset="0"/>
                <a:cs typeface="Monaco" charset="0"/>
              </a:rPr>
              <a:t>data.cdf</a:t>
            </a:r>
            <a:r>
              <a:rPr lang="en-US" sz="2200" dirty="0" smtClean="0">
                <a:latin typeface="Monaco" charset="0"/>
                <a:ea typeface="Monaco" charset="0"/>
                <a:cs typeface="Monaco" charset="0"/>
              </a:rPr>
              <a:t> &lt;- </a:t>
            </a:r>
            <a:r>
              <a:rPr lang="en-US" sz="2200" dirty="0" err="1" smtClean="0">
                <a:latin typeface="Monaco" charset="0"/>
                <a:ea typeface="Monaco" charset="0"/>
                <a:cs typeface="Monaco" charset="0"/>
              </a:rPr>
              <a:t>tibble</a:t>
            </a:r>
            <a:r>
              <a:rPr lang="en-US" sz="2200" dirty="0" smtClean="0">
                <a:latin typeface="Monaco" charset="0"/>
                <a:ea typeface="Monaco" charset="0"/>
                <a:cs typeface="Monaco" charset="0"/>
              </a:rPr>
              <a:t>(x = </a:t>
            </a:r>
            <a:r>
              <a:rPr lang="en-US" sz="2200" dirty="0" err="1" smtClean="0">
                <a:latin typeface="Monaco" charset="0"/>
                <a:ea typeface="Monaco" charset="0"/>
                <a:cs typeface="Monaco" charset="0"/>
              </a:rPr>
              <a:t>rnorm</a:t>
            </a:r>
            <a:r>
              <a:rPr lang="en-US" sz="2200" dirty="0" smtClean="0">
                <a:latin typeface="Monaco" charset="0"/>
                <a:ea typeface="Monaco" charset="0"/>
                <a:cs typeface="Monaco" charset="0"/>
              </a:rPr>
              <a:t>(10000, 164, 8))</a:t>
            </a:r>
          </a:p>
          <a:p>
            <a:r>
              <a:rPr lang="en-US" sz="2200" dirty="0" smtClean="0">
                <a:latin typeface="Monaco" charset="0"/>
                <a:ea typeface="Monaco" charset="0"/>
                <a:cs typeface="Monaco" charset="0"/>
              </a:rPr>
              <a:t>&gt; </a:t>
            </a:r>
            <a:r>
              <a:rPr lang="en-US" sz="2200" dirty="0" err="1" smtClean="0">
                <a:latin typeface="Monaco" charset="0"/>
                <a:ea typeface="Monaco" charset="0"/>
                <a:cs typeface="Monaco" charset="0"/>
              </a:rPr>
              <a:t>ggplot</a:t>
            </a:r>
            <a:r>
              <a:rPr lang="en-US" sz="2200" dirty="0" smtClean="0">
                <a:latin typeface="Monaco" charset="0"/>
                <a:ea typeface="Monaco" charset="0"/>
                <a:cs typeface="Monaco" charset="0"/>
              </a:rPr>
              <a:t>(</a:t>
            </a:r>
            <a:r>
              <a:rPr lang="en-US" sz="2200" dirty="0" err="1" smtClean="0">
                <a:latin typeface="Monaco" charset="0"/>
                <a:ea typeface="Monaco" charset="0"/>
                <a:cs typeface="Monaco" charset="0"/>
              </a:rPr>
              <a:t>data.cdf</a:t>
            </a:r>
            <a:r>
              <a:rPr lang="en-US" sz="2200" dirty="0" smtClean="0">
                <a:latin typeface="Monaco" charset="0"/>
                <a:ea typeface="Monaco" charset="0"/>
                <a:cs typeface="Monaco" charset="0"/>
              </a:rPr>
              <a:t>, </a:t>
            </a:r>
            <a:r>
              <a:rPr lang="en-US" sz="2200" dirty="0" err="1">
                <a:latin typeface="Monaco" charset="0"/>
                <a:ea typeface="Monaco" charset="0"/>
                <a:cs typeface="Monaco" charset="0"/>
              </a:rPr>
              <a:t>aes</a:t>
            </a:r>
            <a:r>
              <a:rPr lang="en-US" sz="2200" dirty="0">
                <a:latin typeface="Monaco" charset="0"/>
                <a:ea typeface="Monaco" charset="0"/>
                <a:cs typeface="Monaco" charset="0"/>
              </a:rPr>
              <a:t>(x=x)) + </a:t>
            </a:r>
            <a:r>
              <a:rPr lang="en-US" sz="2200" dirty="0" err="1" smtClean="0">
                <a:solidFill>
                  <a:schemeClr val="accent6"/>
                </a:solidFill>
                <a:latin typeface="Monaco" charset="0"/>
                <a:ea typeface="Monaco" charset="0"/>
                <a:cs typeface="Monaco" charset="0"/>
              </a:rPr>
              <a:t>stat_ecdf</a:t>
            </a:r>
            <a:r>
              <a:rPr lang="en-US" sz="2200" dirty="0" smtClean="0">
                <a:solidFill>
                  <a:schemeClr val="accent6"/>
                </a:solidFill>
                <a:latin typeface="Monaco" charset="0"/>
                <a:ea typeface="Monaco" charset="0"/>
                <a:cs typeface="Monaco" charset="0"/>
              </a:rPr>
              <a:t>()</a:t>
            </a:r>
            <a:endParaRPr lang="en-US" sz="2200" dirty="0">
              <a:solidFill>
                <a:schemeClr val="accent6"/>
              </a:solidFill>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479" y="3185457"/>
            <a:ext cx="5290073" cy="3064195"/>
          </a:xfrm>
          <a:prstGeom prst="rect">
            <a:avLst/>
          </a:prstGeom>
        </p:spPr>
      </p:pic>
    </p:spTree>
    <p:extLst>
      <p:ext uri="{BB962C8B-B14F-4D97-AF65-F5344CB8AC3E}">
        <p14:creationId xmlns:p14="http://schemas.microsoft.com/office/powerpoint/2010/main" val="1394315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 and variance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Any guesses?</a:t>
                </a:r>
              </a:p>
              <a:p>
                <a:endParaRPr lang="en-US" dirty="0"/>
              </a:p>
              <a:p>
                <a:r>
                  <a:rPr lang="en-US" dirty="0" smtClean="0"/>
                  <a:t>It's in the definition: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𝑁</m:t>
                    </m:r>
                    <m:r>
                      <a:rPr lang="en-US" i="1">
                        <a:latin typeface="Cambria Math" charset="0"/>
                        <a:ea typeface="Cambria Math" charset="0"/>
                        <a:cs typeface="Cambria Math" charset="0"/>
                      </a:rPr>
                      <m:t>(</m:t>
                    </m:r>
                    <m:r>
                      <a:rPr lang="en-US" i="1">
                        <a:latin typeface="Cambria Math" charset="0"/>
                        <a:ea typeface="Cambria Math" charset="0"/>
                        <a:cs typeface="Cambria Math" charset="0"/>
                      </a:rPr>
                      <m:t>𝜇</m:t>
                    </m:r>
                    <m:r>
                      <a:rPr lang="en-US" i="1">
                        <a:latin typeface="Cambria Math" charset="0"/>
                        <a:ea typeface="Cambria Math" charset="0"/>
                        <a:cs typeface="Cambria Math" charset="0"/>
                      </a:rPr>
                      <m:t>, </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𝜎</m:t>
                        </m:r>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m:t>
                    </m:r>
                  </m:oMath>
                </a14:m>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1970"/>
                </a:stretch>
              </a:blipFill>
            </p:spPr>
            <p:txBody>
              <a:bodyPr/>
              <a:lstStyle/>
              <a:p>
                <a:r>
                  <a:rPr lang="en-US">
                    <a:noFill/>
                  </a:rPr>
                  <a:t> </a:t>
                </a:r>
              </a:p>
            </p:txBody>
          </p:sp>
        </mc:Fallback>
      </mc:AlternateContent>
    </p:spTree>
    <p:extLst>
      <p:ext uri="{BB962C8B-B14F-4D97-AF65-F5344CB8AC3E}">
        <p14:creationId xmlns:p14="http://schemas.microsoft.com/office/powerpoint/2010/main" val="139015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Types of questions one can ask:</a:t>
            </a:r>
          </a:p>
          <a:p>
            <a:pPr lvl="1"/>
            <a:r>
              <a:rPr lang="en-US" dirty="0" smtClean="0"/>
              <a:t>What is the probability that a randomly-chosen woman is taller than 158 cm?</a:t>
            </a:r>
          </a:p>
          <a:p>
            <a:pPr lvl="1"/>
            <a:r>
              <a:rPr lang="en-US" dirty="0" smtClean="0"/>
              <a:t>What is the probability that a </a:t>
            </a:r>
            <a:r>
              <a:rPr lang="en-US" dirty="0"/>
              <a:t>randomly-chosen </a:t>
            </a:r>
            <a:r>
              <a:rPr lang="en-US" dirty="0" smtClean="0"/>
              <a:t>woman is between 163—170 cm tall?</a:t>
            </a:r>
          </a:p>
          <a:p>
            <a:pPr lvl="1"/>
            <a:r>
              <a:rPr lang="en-US" dirty="0" smtClean="0"/>
              <a:t>What is the probability that a </a:t>
            </a:r>
            <a:r>
              <a:rPr lang="en-US" dirty="0"/>
              <a:t>randomly-chosen </a:t>
            </a:r>
            <a:r>
              <a:rPr lang="en-US" dirty="0" smtClean="0"/>
              <a:t>woman is shorter than 167 cm?</a:t>
            </a:r>
          </a:p>
          <a:p>
            <a:pPr lvl="1"/>
            <a:r>
              <a:rPr lang="en-US" dirty="0"/>
              <a:t>What is the probability that a randomly-chosen </a:t>
            </a:r>
            <a:r>
              <a:rPr lang="en-US" dirty="0" smtClean="0"/>
              <a:t>woman is 168 cm tall?</a:t>
            </a:r>
            <a:endParaRPr lang="en-US" dirty="0"/>
          </a:p>
        </p:txBody>
      </p:sp>
      <p:sp>
        <p:nvSpPr>
          <p:cNvPr id="8" name="Title 1"/>
          <p:cNvSpPr>
            <a:spLocks noGrp="1"/>
          </p:cNvSpPr>
          <p:nvPr>
            <p:ph type="title"/>
          </p:nvPr>
        </p:nvSpPr>
        <p:spPr>
          <a:xfrm>
            <a:off x="1097280" y="286603"/>
            <a:ext cx="10058400" cy="1450757"/>
          </a:xfrm>
        </p:spPr>
        <p:txBody>
          <a:bodyPr/>
          <a:lstStyle/>
          <a:p>
            <a:r>
              <a:rPr lang="en-US" dirty="0" smtClean="0"/>
              <a:t>Working with the normal distribution</a:t>
            </a:r>
            <a:endParaRPr lang="en-US" dirty="0"/>
          </a:p>
        </p:txBody>
      </p:sp>
    </p:spTree>
    <p:extLst>
      <p:ext uri="{BB962C8B-B14F-4D97-AF65-F5344CB8AC3E}">
        <p14:creationId xmlns:p14="http://schemas.microsoft.com/office/powerpoint/2010/main" val="15445333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Types of questions one can ask:</a:t>
            </a:r>
          </a:p>
          <a:p>
            <a:pPr lvl="1"/>
            <a:r>
              <a:rPr lang="en-US" dirty="0" smtClean="0"/>
              <a:t>What is the probability that a randomly-chosen woman is taller than 158 cm?</a:t>
            </a:r>
          </a:p>
          <a:p>
            <a:pPr lvl="1"/>
            <a:r>
              <a:rPr lang="en-US" dirty="0" smtClean="0"/>
              <a:t>What is the probability that a </a:t>
            </a:r>
            <a:r>
              <a:rPr lang="en-US" dirty="0"/>
              <a:t>randomly-chosen </a:t>
            </a:r>
            <a:r>
              <a:rPr lang="en-US" dirty="0" smtClean="0"/>
              <a:t>woman is between 163—170 cm tall?</a:t>
            </a:r>
          </a:p>
          <a:p>
            <a:pPr lvl="1"/>
            <a:r>
              <a:rPr lang="en-US" dirty="0" smtClean="0"/>
              <a:t>What is the probability that a </a:t>
            </a:r>
            <a:r>
              <a:rPr lang="en-US" dirty="0"/>
              <a:t>randomly-chosen </a:t>
            </a:r>
            <a:r>
              <a:rPr lang="en-US" dirty="0" smtClean="0"/>
              <a:t>woman is shorter than 167 cm?</a:t>
            </a:r>
          </a:p>
          <a:p>
            <a:pPr lvl="1"/>
            <a:r>
              <a:rPr lang="en-US" strike="sngStrike" dirty="0"/>
              <a:t>What is the probability that a randomly-chosen </a:t>
            </a:r>
            <a:r>
              <a:rPr lang="en-US" strike="sngStrike" dirty="0" smtClean="0"/>
              <a:t>woman is 168 cm tall?</a:t>
            </a:r>
            <a:endParaRPr lang="en-US" strike="sngStrike" dirty="0"/>
          </a:p>
        </p:txBody>
      </p:sp>
      <p:sp>
        <p:nvSpPr>
          <p:cNvPr id="8" name="Title 1"/>
          <p:cNvSpPr>
            <a:spLocks noGrp="1"/>
          </p:cNvSpPr>
          <p:nvPr>
            <p:ph type="title"/>
          </p:nvPr>
        </p:nvSpPr>
        <p:spPr>
          <a:xfrm>
            <a:off x="1097280" y="286603"/>
            <a:ext cx="10058400" cy="1450757"/>
          </a:xfrm>
        </p:spPr>
        <p:txBody>
          <a:bodyPr/>
          <a:lstStyle/>
          <a:p>
            <a:r>
              <a:rPr lang="en-US" dirty="0" smtClean="0"/>
              <a:t>Working with the normal distribution</a:t>
            </a:r>
            <a:endParaRPr lang="en-US" dirty="0"/>
          </a:p>
        </p:txBody>
      </p:sp>
    </p:spTree>
    <p:extLst>
      <p:ext uri="{BB962C8B-B14F-4D97-AF65-F5344CB8AC3E}">
        <p14:creationId xmlns:p14="http://schemas.microsoft.com/office/powerpoint/2010/main" val="4794127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normal distribution</a:t>
            </a:r>
            <a:endParaRPr lang="en-US" dirty="0"/>
          </a:p>
        </p:txBody>
      </p:sp>
      <p:sp>
        <p:nvSpPr>
          <p:cNvPr id="3" name="Content Placeholder 2"/>
          <p:cNvSpPr>
            <a:spLocks noGrp="1"/>
          </p:cNvSpPr>
          <p:nvPr>
            <p:ph idx="1"/>
          </p:nvPr>
        </p:nvSpPr>
        <p:spPr/>
        <p:txBody>
          <a:bodyPr/>
          <a:lstStyle/>
          <a:p>
            <a:r>
              <a:rPr lang="en-US" dirty="0" smtClean="0"/>
              <a:t>Symmetric around the mean</a:t>
            </a:r>
          </a:p>
          <a:p>
            <a:r>
              <a:rPr lang="en-US" dirty="0" smtClean="0"/>
              <a:t>Mean = median = mode</a:t>
            </a:r>
            <a:endParaRPr lang="en-US" dirty="0"/>
          </a:p>
        </p:txBody>
      </p:sp>
      <p:pic>
        <p:nvPicPr>
          <p:cNvPr id="7" name="Picture 6"/>
          <p:cNvPicPr>
            <a:picLocks noChangeAspect="1"/>
          </p:cNvPicPr>
          <p:nvPr/>
        </p:nvPicPr>
        <p:blipFill>
          <a:blip r:embed="rId2"/>
          <a:stretch>
            <a:fillRect/>
          </a:stretch>
        </p:blipFill>
        <p:spPr>
          <a:xfrm>
            <a:off x="6298096" y="2048289"/>
            <a:ext cx="5715000" cy="4152900"/>
          </a:xfrm>
          <a:prstGeom prst="rect">
            <a:avLst/>
          </a:prstGeom>
        </p:spPr>
      </p:pic>
      <p:cxnSp>
        <p:nvCxnSpPr>
          <p:cNvPr id="10" name="Straight Arrow Connector 9"/>
          <p:cNvCxnSpPr/>
          <p:nvPr/>
        </p:nvCxnSpPr>
        <p:spPr>
          <a:xfrm>
            <a:off x="6126480" y="4297017"/>
            <a:ext cx="2282024" cy="54665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126480" y="4297017"/>
            <a:ext cx="3715246" cy="52913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93258" y="3833219"/>
            <a:ext cx="2246244" cy="892552"/>
          </a:xfrm>
          <a:prstGeom prst="rect">
            <a:avLst/>
          </a:prstGeom>
          <a:noFill/>
        </p:spPr>
        <p:txBody>
          <a:bodyPr wrap="square" rtlCol="0">
            <a:spAutoFit/>
          </a:bodyPr>
          <a:lstStyle/>
          <a:p>
            <a:r>
              <a:rPr lang="en-US" sz="2600" b="1" dirty="0" smtClean="0">
                <a:solidFill>
                  <a:srgbClr val="0070C0"/>
                </a:solidFill>
              </a:rPr>
              <a:t>Inflection points</a:t>
            </a:r>
            <a:endParaRPr lang="en-US" sz="2600" b="1" dirty="0">
              <a:solidFill>
                <a:srgbClr val="0070C0"/>
              </a:solidFill>
            </a:endParaRPr>
          </a:p>
        </p:txBody>
      </p:sp>
    </p:spTree>
    <p:extLst>
      <p:ext uri="{BB962C8B-B14F-4D97-AF65-F5344CB8AC3E}">
        <p14:creationId xmlns:p14="http://schemas.microsoft.com/office/powerpoint/2010/main" val="9031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097279" y="286603"/>
                <a:ext cx="10952825" cy="1450757"/>
              </a:xfrm>
            </p:spPr>
            <p:txBody>
              <a:bodyPr/>
              <a:lstStyle/>
              <a:p>
                <a:r>
                  <a:rPr lang="en-US" dirty="0" smtClean="0"/>
                  <a:t>Introducing the </a:t>
                </a:r>
                <a:r>
                  <a:rPr lang="en-US" b="1" dirty="0" smtClean="0"/>
                  <a:t>standard normal</a:t>
                </a:r>
                <a:r>
                  <a:rPr lang="en-US" dirty="0" smtClean="0"/>
                  <a:t>: </a:t>
                </a:r>
                <a14:m>
                  <m:oMath xmlns:m="http://schemas.openxmlformats.org/officeDocument/2006/math">
                    <m:r>
                      <a:rPr lang="en-US" sz="4200" i="1">
                        <a:latin typeface="Cambria Math" charset="0"/>
                      </a:rPr>
                      <m:t>𝑋</m:t>
                    </m:r>
                    <m:r>
                      <a:rPr lang="en-US" sz="4200" i="1">
                        <a:latin typeface="Cambria Math" charset="0"/>
                        <a:ea typeface="Cambria Math" charset="0"/>
                        <a:cs typeface="Cambria Math" charset="0"/>
                      </a:rPr>
                      <m:t>~</m:t>
                    </m:r>
                    <m:r>
                      <a:rPr lang="en-US" sz="4200" i="1">
                        <a:latin typeface="Cambria Math" charset="0"/>
                        <a:ea typeface="Cambria Math" charset="0"/>
                        <a:cs typeface="Cambria Math" charset="0"/>
                      </a:rPr>
                      <m:t>𝑁</m:t>
                    </m:r>
                    <m:r>
                      <a:rPr lang="en-US" sz="4200" i="1">
                        <a:latin typeface="Cambria Math" charset="0"/>
                        <a:ea typeface="Cambria Math" charset="0"/>
                        <a:cs typeface="Cambria Math" charset="0"/>
                      </a:rPr>
                      <m:t>(0,1)</m:t>
                    </m:r>
                  </m:oMath>
                </a14:m>
                <a:endParaRPr lang="en-US" sz="42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97279" y="286603"/>
                <a:ext cx="10952825" cy="1450757"/>
              </a:xfrm>
              <a:blipFill rotWithShape="0">
                <a:blip r:embed="rId3"/>
                <a:stretch>
                  <a:fillRect l="-2504" b="-23109"/>
                </a:stretch>
              </a:blipFill>
            </p:spPr>
            <p:txBody>
              <a:bodyPr/>
              <a:lstStyle/>
              <a:p>
                <a:r>
                  <a:rPr lang="en-US">
                    <a:noFill/>
                  </a:rPr>
                  <a:t> </a:t>
                </a:r>
              </a:p>
            </p:txBody>
          </p:sp>
        </mc:Fallback>
      </mc:AlternateContent>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46549" y="2067935"/>
            <a:ext cx="6023378" cy="4165360"/>
          </a:xfrm>
        </p:spPr>
      </p:pic>
      <p:cxnSp>
        <p:nvCxnSpPr>
          <p:cNvPr id="8" name="Straight Connector 7"/>
          <p:cNvCxnSpPr/>
          <p:nvPr/>
        </p:nvCxnSpPr>
        <p:spPr>
          <a:xfrm flipV="1">
            <a:off x="6026727" y="1970951"/>
            <a:ext cx="0" cy="374903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26727" y="1834344"/>
            <a:ext cx="1745673" cy="400110"/>
          </a:xfrm>
          <a:prstGeom prst="rect">
            <a:avLst/>
          </a:prstGeom>
          <a:noFill/>
        </p:spPr>
        <p:txBody>
          <a:bodyPr wrap="square" rtlCol="0">
            <a:spAutoFit/>
          </a:bodyPr>
          <a:lstStyle/>
          <a:p>
            <a:r>
              <a:rPr lang="en-US" sz="2000" b="1" dirty="0" smtClean="0">
                <a:solidFill>
                  <a:srgbClr val="C00000"/>
                </a:solidFill>
              </a:rPr>
              <a:t>𝜇 = 0</a:t>
            </a:r>
            <a:endParaRPr lang="en-US" sz="2000" b="1" dirty="0">
              <a:solidFill>
                <a:srgbClr val="C00000"/>
              </a:solidFill>
            </a:endParaRPr>
          </a:p>
        </p:txBody>
      </p:sp>
      <p:sp>
        <p:nvSpPr>
          <p:cNvPr id="11" name="TextBox 10"/>
          <p:cNvSpPr txBox="1"/>
          <p:nvPr/>
        </p:nvSpPr>
        <p:spPr>
          <a:xfrm>
            <a:off x="6539346" y="3599248"/>
            <a:ext cx="1233054" cy="400110"/>
          </a:xfrm>
          <a:prstGeom prst="rect">
            <a:avLst/>
          </a:prstGeom>
          <a:noFill/>
        </p:spPr>
        <p:txBody>
          <a:bodyPr wrap="square" rtlCol="0">
            <a:spAutoFit/>
          </a:bodyPr>
          <a:lstStyle/>
          <a:p>
            <a:r>
              <a:rPr lang="en-US" sz="2000" b="1" dirty="0" err="1" smtClean="0">
                <a:solidFill>
                  <a:schemeClr val="accent1"/>
                </a:solidFill>
              </a:rPr>
              <a:t>σ</a:t>
            </a:r>
            <a:r>
              <a:rPr lang="en-US" sz="2000" b="1" dirty="0" smtClean="0">
                <a:solidFill>
                  <a:schemeClr val="accent1"/>
                </a:solidFill>
              </a:rPr>
              <a:t> = 1</a:t>
            </a:r>
            <a:endParaRPr lang="en-US" sz="2000" b="1" dirty="0">
              <a:solidFill>
                <a:schemeClr val="accent1"/>
              </a:solidFill>
            </a:endParaRPr>
          </a:p>
        </p:txBody>
      </p:sp>
      <p:cxnSp>
        <p:nvCxnSpPr>
          <p:cNvPr id="13" name="Straight Arrow Connector 12"/>
          <p:cNvCxnSpPr/>
          <p:nvPr/>
        </p:nvCxnSpPr>
        <p:spPr>
          <a:xfrm>
            <a:off x="6045965" y="3937043"/>
            <a:ext cx="4572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515819" y="3937043"/>
            <a:ext cx="0" cy="1782947"/>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a:off x="5558025" y="3937043"/>
            <a:ext cx="4572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545370" y="3937043"/>
            <a:ext cx="0" cy="1782947"/>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386418" y="5665476"/>
            <a:ext cx="2663687" cy="369332"/>
          </a:xfrm>
          <a:prstGeom prst="rect">
            <a:avLst/>
          </a:prstGeom>
          <a:noFill/>
        </p:spPr>
        <p:txBody>
          <a:bodyPr wrap="square" rtlCol="0">
            <a:spAutoFit/>
          </a:bodyPr>
          <a:lstStyle/>
          <a:p>
            <a:r>
              <a:rPr lang="en-US" dirty="0" smtClean="0"/>
              <a:t>These </a:t>
            </a:r>
            <a:r>
              <a:rPr lang="en-US" smtClean="0"/>
              <a:t>are </a:t>
            </a:r>
            <a:r>
              <a:rPr lang="en-US" b="1" smtClean="0"/>
              <a:t>Z-scores</a:t>
            </a:r>
            <a:endParaRPr lang="en-US"/>
          </a:p>
        </p:txBody>
      </p:sp>
      <p:cxnSp>
        <p:nvCxnSpPr>
          <p:cNvPr id="26" name="Straight Arrow Connector 25"/>
          <p:cNvCxnSpPr/>
          <p:nvPr/>
        </p:nvCxnSpPr>
        <p:spPr>
          <a:xfrm flipH="1" flipV="1">
            <a:off x="8616265" y="5873538"/>
            <a:ext cx="768096"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2436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Standard Normal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𝑁</m:t>
                    </m:r>
                    <m:r>
                      <a:rPr lang="en-US" i="1">
                        <a:latin typeface="Cambria Math" charset="0"/>
                        <a:ea typeface="Cambria Math" charset="0"/>
                        <a:cs typeface="Cambria Math" charset="0"/>
                      </a:rPr>
                      <m:t>(0,1)</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727" b="-22689"/>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b="3822"/>
          <a:stretch/>
        </p:blipFill>
        <p:spPr>
          <a:xfrm>
            <a:off x="2246244" y="1737360"/>
            <a:ext cx="7243265" cy="4644266"/>
          </a:xfrm>
          <a:prstGeom prst="rect">
            <a:avLst/>
          </a:prstGeom>
        </p:spPr>
      </p:pic>
    </p:spTree>
    <p:extLst>
      <p:ext uri="{BB962C8B-B14F-4D97-AF65-F5344CB8AC3E}">
        <p14:creationId xmlns:p14="http://schemas.microsoft.com/office/powerpoint/2010/main" val="925310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PDF and CDF of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𝑁</m:t>
                    </m:r>
                    <m:r>
                      <a:rPr lang="en-US" i="1">
                        <a:latin typeface="Cambria Math" charset="0"/>
                        <a:ea typeface="Cambria Math" charset="0"/>
                        <a:cs typeface="Cambria Math" charset="0"/>
                      </a:rPr>
                      <m:t>(0,1)</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727" b="-2268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68300" y="2338181"/>
            <a:ext cx="6249472" cy="3764446"/>
          </a:xfrm>
          <a:prstGeom prst="rect">
            <a:avLst/>
          </a:prstGeom>
        </p:spPr>
      </p:pic>
      <p:pic>
        <p:nvPicPr>
          <p:cNvPr id="5" name="Picture 4"/>
          <p:cNvPicPr>
            <a:picLocks noChangeAspect="1"/>
          </p:cNvPicPr>
          <p:nvPr/>
        </p:nvPicPr>
        <p:blipFill>
          <a:blip r:embed="rId4"/>
          <a:stretch>
            <a:fillRect/>
          </a:stretch>
        </p:blipFill>
        <p:spPr>
          <a:xfrm>
            <a:off x="6405484" y="2763078"/>
            <a:ext cx="5487921" cy="3339549"/>
          </a:xfrm>
          <a:prstGeom prst="rect">
            <a:avLst/>
          </a:prstGeom>
        </p:spPr>
      </p:pic>
      <p:sp>
        <p:nvSpPr>
          <p:cNvPr id="6" name="TextBox 5"/>
          <p:cNvSpPr txBox="1"/>
          <p:nvPr/>
        </p:nvSpPr>
        <p:spPr>
          <a:xfrm>
            <a:off x="3490893" y="2247224"/>
            <a:ext cx="5764696" cy="430887"/>
          </a:xfrm>
          <a:prstGeom prst="rect">
            <a:avLst/>
          </a:prstGeom>
          <a:noFill/>
        </p:spPr>
        <p:txBody>
          <a:bodyPr wrap="square" rtlCol="0">
            <a:spAutoFit/>
          </a:bodyPr>
          <a:lstStyle/>
          <a:p>
            <a:r>
              <a:rPr lang="en-US" sz="2200" dirty="0" smtClean="0">
                <a:solidFill>
                  <a:srgbClr val="C00000"/>
                </a:solidFill>
              </a:rPr>
              <a:t>If the shaded grey area = 0.977, what is x?</a:t>
            </a:r>
            <a:endParaRPr lang="en-US" sz="2200" dirty="0">
              <a:solidFill>
                <a:srgbClr val="C00000"/>
              </a:solidFill>
            </a:endParaRPr>
          </a:p>
        </p:txBody>
      </p:sp>
    </p:spTree>
    <p:extLst>
      <p:ext uri="{BB962C8B-B14F-4D97-AF65-F5344CB8AC3E}">
        <p14:creationId xmlns:p14="http://schemas.microsoft.com/office/powerpoint/2010/main" val="170066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Standard Normal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𝑁</m:t>
                    </m:r>
                    <m:r>
                      <a:rPr lang="en-US" i="1">
                        <a:latin typeface="Cambria Math" charset="0"/>
                        <a:ea typeface="Cambria Math" charset="0"/>
                        <a:cs typeface="Cambria Math" charset="0"/>
                      </a:rPr>
                      <m:t>(0,1)</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727" b="-22689"/>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r>
              <a:rPr lang="en-US" dirty="0" smtClean="0"/>
              <a:t>Due to symmetry, P(X ≤ -x) = 1 - P(X </a:t>
            </a:r>
            <a:r>
              <a:rPr lang="en-US" dirty="0"/>
              <a:t>≤</a:t>
            </a:r>
            <a:r>
              <a:rPr lang="en-US" dirty="0" smtClean="0"/>
              <a:t> x) </a:t>
            </a:r>
            <a:endParaRPr lang="en-US" dirty="0"/>
          </a:p>
        </p:txBody>
      </p:sp>
      <p:pic>
        <p:nvPicPr>
          <p:cNvPr id="4" name="Picture 3"/>
          <p:cNvPicPr>
            <a:picLocks noChangeAspect="1"/>
          </p:cNvPicPr>
          <p:nvPr/>
        </p:nvPicPr>
        <p:blipFill>
          <a:blip r:embed="rId3"/>
          <a:stretch>
            <a:fillRect/>
          </a:stretch>
        </p:blipFill>
        <p:spPr>
          <a:xfrm>
            <a:off x="2234370" y="2521225"/>
            <a:ext cx="5597663" cy="3838397"/>
          </a:xfrm>
          <a:prstGeom prst="rect">
            <a:avLst/>
          </a:prstGeom>
        </p:spPr>
      </p:pic>
    </p:spTree>
    <p:extLst>
      <p:ext uri="{BB962C8B-B14F-4D97-AF65-F5344CB8AC3E}">
        <p14:creationId xmlns:p14="http://schemas.microsoft.com/office/powerpoint/2010/main" val="13155027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079387" y="192593"/>
                <a:ext cx="10412233" cy="1450757"/>
              </a:xfrm>
            </p:spPr>
            <p:txBody>
              <a:bodyPr>
                <a:normAutofit/>
              </a:bodyPr>
              <a:lstStyle/>
              <a:p>
                <a:r>
                  <a:rPr lang="en-US" sz="4000" dirty="0" smtClean="0"/>
                  <a:t>For </a:t>
                </a:r>
                <a14:m>
                  <m:oMath xmlns:m="http://schemas.openxmlformats.org/officeDocument/2006/math">
                    <m:r>
                      <a:rPr lang="en-US" sz="4000" i="1">
                        <a:latin typeface="Cambria Math" charset="0"/>
                      </a:rPr>
                      <m:t>𝑋</m:t>
                    </m:r>
                    <m:r>
                      <a:rPr lang="en-US" sz="4000" i="1">
                        <a:latin typeface="Cambria Math" charset="0"/>
                        <a:ea typeface="Cambria Math" charset="0"/>
                        <a:cs typeface="Cambria Math" charset="0"/>
                      </a:rPr>
                      <m:t>~</m:t>
                    </m:r>
                    <m:r>
                      <a:rPr lang="en-US" sz="4000" i="1">
                        <a:latin typeface="Cambria Math" charset="0"/>
                        <a:ea typeface="Cambria Math" charset="0"/>
                        <a:cs typeface="Cambria Math" charset="0"/>
                      </a:rPr>
                      <m:t>𝑁</m:t>
                    </m:r>
                    <m:r>
                      <a:rPr lang="en-US" sz="4000" i="1">
                        <a:latin typeface="Cambria Math" charset="0"/>
                        <a:ea typeface="Cambria Math" charset="0"/>
                        <a:cs typeface="Cambria Math" charset="0"/>
                      </a:rPr>
                      <m:t>(0,1)</m:t>
                    </m:r>
                  </m:oMath>
                </a14:m>
                <a:r>
                  <a:rPr lang="en-US" sz="4000" dirty="0"/>
                  <a:t>, what is the probability P(X ≤ 0.47)?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79387" y="192593"/>
                <a:ext cx="10412233" cy="1450757"/>
              </a:xfrm>
              <a:blipFill rotWithShape="0">
                <a:blip r:embed="rId3"/>
                <a:stretch>
                  <a:fillRect l="-2049" r="-1522" b="-18487"/>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750" y="1877929"/>
            <a:ext cx="6316870" cy="4368319"/>
          </a:xfrm>
          <a:prstGeom prst="rect">
            <a:avLst/>
          </a:prstGeom>
        </p:spPr>
      </p:pic>
      <p:sp>
        <p:nvSpPr>
          <p:cNvPr id="8" name="TextBox 7"/>
          <p:cNvSpPr txBox="1"/>
          <p:nvPr/>
        </p:nvSpPr>
        <p:spPr>
          <a:xfrm>
            <a:off x="1079387" y="3092592"/>
            <a:ext cx="4379620" cy="1938992"/>
          </a:xfrm>
          <a:prstGeom prst="rect">
            <a:avLst/>
          </a:prstGeom>
          <a:noFill/>
        </p:spPr>
        <p:txBody>
          <a:bodyPr wrap="square" rtlCol="0">
            <a:spAutoFit/>
          </a:bodyPr>
          <a:lstStyle/>
          <a:p>
            <a:r>
              <a:rPr lang="en-US" sz="2200" dirty="0" smtClean="0">
                <a:latin typeface="Monaco" charset="0"/>
                <a:ea typeface="Monaco" charset="0"/>
                <a:cs typeface="Monaco" charset="0"/>
              </a:rPr>
              <a:t># CDF: P(X &lt;= 0.47)</a:t>
            </a:r>
          </a:p>
          <a:p>
            <a:r>
              <a:rPr lang="en-US" sz="2200" dirty="0" smtClean="0">
                <a:latin typeface="Monaco" charset="0"/>
                <a:ea typeface="Monaco" charset="0"/>
                <a:cs typeface="Monaco" charset="0"/>
              </a:rPr>
              <a:t>&gt; </a:t>
            </a:r>
            <a:r>
              <a:rPr lang="en-US" sz="2200" dirty="0" err="1" smtClean="0">
                <a:latin typeface="Monaco" charset="0"/>
                <a:ea typeface="Monaco" charset="0"/>
                <a:cs typeface="Monaco" charset="0"/>
              </a:rPr>
              <a:t>pnorm</a:t>
            </a:r>
            <a:r>
              <a:rPr lang="en-US" sz="2200" dirty="0" smtClean="0">
                <a:latin typeface="Monaco" charset="0"/>
                <a:ea typeface="Monaco" charset="0"/>
                <a:cs typeface="Monaco" charset="0"/>
              </a:rPr>
              <a:t>(0.47)</a:t>
            </a:r>
          </a:p>
          <a:p>
            <a:r>
              <a:rPr lang="is-IS" sz="2200" dirty="0" smtClean="0">
                <a:latin typeface="Monaco" charset="0"/>
                <a:ea typeface="Monaco" charset="0"/>
                <a:cs typeface="Monaco" charset="0"/>
              </a:rPr>
              <a:t>   [1]  0.6808225</a:t>
            </a:r>
          </a:p>
          <a:p>
            <a:endParaRPr lang="is-IS" dirty="0" smtClean="0"/>
          </a:p>
          <a:p>
            <a:endParaRPr lang="is-IS" dirty="0"/>
          </a:p>
          <a:p>
            <a:pPr marL="285750" indent="-285750">
              <a:buFont typeface="Wingdings" charset="2"/>
              <a:buChar char="Ø"/>
            </a:pPr>
            <a:endParaRPr lang="en-US" dirty="0"/>
          </a:p>
        </p:txBody>
      </p:sp>
    </p:spTree>
    <p:extLst>
      <p:ext uri="{BB962C8B-B14F-4D97-AF65-F5344CB8AC3E}">
        <p14:creationId xmlns:p14="http://schemas.microsoft.com/office/powerpoint/2010/main" val="195466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binomial test</a:t>
            </a:r>
            <a:endParaRPr lang="en-US" dirty="0"/>
          </a:p>
        </p:txBody>
      </p:sp>
      <p:sp>
        <p:nvSpPr>
          <p:cNvPr id="3" name="Content Placeholder 2"/>
          <p:cNvSpPr>
            <a:spLocks noGrp="1"/>
          </p:cNvSpPr>
          <p:nvPr>
            <p:ph idx="1"/>
          </p:nvPr>
        </p:nvSpPr>
        <p:spPr/>
        <p:txBody>
          <a:bodyPr/>
          <a:lstStyle/>
          <a:p>
            <a:r>
              <a:rPr lang="en-US" dirty="0" smtClean="0"/>
              <a:t>My sample:</a:t>
            </a:r>
          </a:p>
          <a:p>
            <a:pPr lvl="1"/>
            <a:r>
              <a:rPr lang="en-US" dirty="0" smtClean="0"/>
              <a:t>p = 5/12 = 0.417</a:t>
            </a:r>
          </a:p>
          <a:p>
            <a:pPr lvl="1"/>
            <a:r>
              <a:rPr lang="en-US" dirty="0" smtClean="0"/>
              <a:t>n = 12</a:t>
            </a:r>
          </a:p>
          <a:p>
            <a:pPr lvl="1"/>
            <a:r>
              <a:rPr lang="en-US" dirty="0" smtClean="0"/>
              <a:t>X = 5 </a:t>
            </a:r>
            <a:endParaRPr lang="en-US" dirty="0"/>
          </a:p>
        </p:txBody>
      </p:sp>
      <p:cxnSp>
        <p:nvCxnSpPr>
          <p:cNvPr id="5" name="Straight Arrow Connector 4"/>
          <p:cNvCxnSpPr/>
          <p:nvPr/>
        </p:nvCxnSpPr>
        <p:spPr>
          <a:xfrm flipH="1">
            <a:off x="2218768" y="3496235"/>
            <a:ext cx="48409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53957" y="3311569"/>
            <a:ext cx="8350624" cy="369332"/>
          </a:xfrm>
          <a:prstGeom prst="rect">
            <a:avLst/>
          </a:prstGeom>
          <a:noFill/>
        </p:spPr>
        <p:txBody>
          <a:bodyPr wrap="square" rtlCol="0">
            <a:spAutoFit/>
          </a:bodyPr>
          <a:lstStyle/>
          <a:p>
            <a:r>
              <a:rPr lang="en-US" dirty="0" smtClean="0">
                <a:solidFill>
                  <a:srgbClr val="C00000"/>
                </a:solidFill>
              </a:rPr>
              <a:t>We generally say X instead of k when performing hypothesis tests, by convention</a:t>
            </a:r>
            <a:endParaRPr lang="en-US" dirty="0">
              <a:solidFill>
                <a:srgbClr val="C00000"/>
              </a:solidFill>
            </a:endParaRPr>
          </a:p>
        </p:txBody>
      </p:sp>
      <p:sp>
        <p:nvSpPr>
          <p:cNvPr id="10" name="Rectangle 9"/>
          <p:cNvSpPr/>
          <p:nvPr/>
        </p:nvSpPr>
        <p:spPr>
          <a:xfrm>
            <a:off x="739589" y="4709802"/>
            <a:ext cx="9614647" cy="1159292"/>
          </a:xfrm>
          <a:prstGeom prst="rect">
            <a:avLst/>
          </a:prstGeom>
        </p:spPr>
        <p:txBody>
          <a:bodyPr wrap="square">
            <a:spAutoFit/>
          </a:bodyPr>
          <a:lstStyle/>
          <a:p>
            <a:pPr lvl="1"/>
            <a:r>
              <a:rPr lang="en-US" sz="2600" b="1" dirty="0"/>
              <a:t>H</a:t>
            </a:r>
            <a:r>
              <a:rPr lang="en-US" sz="2600" b="1" baseline="-25000" dirty="0"/>
              <a:t>0</a:t>
            </a:r>
            <a:r>
              <a:rPr lang="en-US" sz="2600" b="1" dirty="0"/>
              <a:t> : The </a:t>
            </a:r>
            <a:r>
              <a:rPr lang="en-US" sz="2600" b="1" dirty="0" smtClean="0"/>
              <a:t>probability of being a male wasp is </a:t>
            </a:r>
            <a:r>
              <a:rPr lang="en-US" sz="2600" b="1" i="1" dirty="0" smtClean="0"/>
              <a:t>p</a:t>
            </a:r>
            <a:r>
              <a:rPr lang="en-US" sz="2600" b="1" i="1" baseline="-25000" dirty="0" smtClean="0"/>
              <a:t>0</a:t>
            </a:r>
            <a:r>
              <a:rPr lang="en-US" sz="2600" b="1" i="1" dirty="0" smtClean="0"/>
              <a:t> </a:t>
            </a:r>
            <a:r>
              <a:rPr lang="en-US" sz="2600" b="1" dirty="0" smtClean="0"/>
              <a:t>= 0.3</a:t>
            </a:r>
          </a:p>
          <a:p>
            <a:pPr lvl="1"/>
            <a:endParaRPr lang="en-US" sz="2600" b="1" baseline="-25000" dirty="0"/>
          </a:p>
          <a:p>
            <a:pPr lvl="1"/>
            <a:r>
              <a:rPr lang="en-US" sz="2600" b="1" dirty="0" smtClean="0"/>
              <a:t>H</a:t>
            </a:r>
            <a:r>
              <a:rPr lang="en-US" sz="2600" b="1" baseline="-25000" dirty="0" smtClean="0"/>
              <a:t>A</a:t>
            </a:r>
            <a:r>
              <a:rPr lang="en-US" sz="2600" b="1" dirty="0" smtClean="0"/>
              <a:t>: </a:t>
            </a:r>
            <a:r>
              <a:rPr lang="en-US" sz="2600" b="1" dirty="0"/>
              <a:t>The probability of being a male wasp </a:t>
            </a:r>
            <a:r>
              <a:rPr lang="en-US" sz="2600" b="1" dirty="0" smtClean="0"/>
              <a:t>differs from </a:t>
            </a:r>
            <a:r>
              <a:rPr lang="en-US" sz="2600" b="1" i="1" dirty="0" smtClean="0"/>
              <a:t>p</a:t>
            </a:r>
            <a:r>
              <a:rPr lang="en-US" sz="2600" b="1" i="1" baseline="-25000" dirty="0" smtClean="0"/>
              <a:t>0</a:t>
            </a:r>
            <a:r>
              <a:rPr lang="en-US" sz="2600" b="1" i="1" dirty="0" smtClean="0"/>
              <a:t> </a:t>
            </a:r>
            <a:r>
              <a:rPr lang="en-US" sz="2600" b="1" dirty="0"/>
              <a:t>= </a:t>
            </a:r>
            <a:r>
              <a:rPr lang="en-US" sz="2600" b="1" dirty="0" smtClean="0"/>
              <a:t>0.3</a:t>
            </a:r>
            <a:endParaRPr lang="en-US" sz="2600" b="1" dirty="0"/>
          </a:p>
        </p:txBody>
      </p:sp>
    </p:spTree>
    <p:extLst>
      <p:ext uri="{BB962C8B-B14F-4D97-AF65-F5344CB8AC3E}">
        <p14:creationId xmlns:p14="http://schemas.microsoft.com/office/powerpoint/2010/main" val="1856754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 functions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103926038"/>
              </p:ext>
            </p:extLst>
          </p:nvPr>
        </p:nvGraphicFramePr>
        <p:xfrm>
          <a:off x="225869" y="2618350"/>
          <a:ext cx="5144494" cy="2695607"/>
        </p:xfrm>
        <a:graphic>
          <a:graphicData uri="http://schemas.openxmlformats.org/drawingml/2006/table">
            <a:tbl>
              <a:tblPr firstRow="1" bandRow="1">
                <a:tableStyleId>{5C22544A-7EE6-4342-B048-85BDC9FD1C3A}</a:tableStyleId>
              </a:tblPr>
              <a:tblGrid>
                <a:gridCol w="1746681"/>
                <a:gridCol w="3397813"/>
              </a:tblGrid>
              <a:tr h="358300">
                <a:tc>
                  <a:txBody>
                    <a:bodyPr/>
                    <a:lstStyle/>
                    <a:p>
                      <a:pPr algn="ctr"/>
                      <a:r>
                        <a:rPr lang="en-US" sz="1800" b="1" dirty="0" smtClean="0">
                          <a:solidFill>
                            <a:schemeClr val="tx1"/>
                          </a:solidFill>
                          <a:latin typeface="+mn-lt"/>
                        </a:rPr>
                        <a:t>Normal </a:t>
                      </a:r>
                      <a:r>
                        <a:rPr lang="en-US" sz="1800" b="1" baseline="0" dirty="0" smtClean="0">
                          <a:solidFill>
                            <a:schemeClr val="tx1"/>
                          </a:solidFill>
                          <a:latin typeface="+mn-lt"/>
                        </a:rPr>
                        <a:t>function </a:t>
                      </a:r>
                      <a:endParaRPr lang="en-US" sz="1800" b="1"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latin typeface="+mn-lt"/>
                        </a:rPr>
                        <a:t>Meaning</a:t>
                      </a:r>
                      <a:endParaRPr lang="en-US"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r h="637019">
                <a:tc>
                  <a:txBody>
                    <a:bodyPr/>
                    <a:lstStyle/>
                    <a:p>
                      <a:r>
                        <a:rPr lang="en-US" sz="1800" kern="1200" dirty="0" err="1" smtClean="0">
                          <a:solidFill>
                            <a:schemeClr val="accent6"/>
                          </a:solidFill>
                          <a:effectLst/>
                          <a:latin typeface="Monaco" charset="0"/>
                          <a:ea typeface="Monaco" charset="0"/>
                          <a:cs typeface="Monaco" charset="0"/>
                        </a:rPr>
                        <a:t>dnorm</a:t>
                      </a:r>
                      <a:r>
                        <a:rPr lang="en-US" sz="1800" kern="1200" dirty="0" smtClean="0">
                          <a:solidFill>
                            <a:schemeClr val="accent6"/>
                          </a:solidFill>
                          <a:effectLst/>
                          <a:latin typeface="Monaco" charset="0"/>
                          <a:ea typeface="Monaco" charset="0"/>
                          <a:cs typeface="Monaco" charset="0"/>
                        </a:rPr>
                        <a:t>(x)</a:t>
                      </a:r>
                      <a:endParaRPr lang="en-US" sz="1800" kern="1200" dirty="0">
                        <a:solidFill>
                          <a:schemeClr val="accent6"/>
                        </a:solidFill>
                        <a:effectLst/>
                        <a:latin typeface="Monaco" charset="0"/>
                        <a:ea typeface="Monaco" charset="0"/>
                        <a:cs typeface="Monaco"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smtClean="0">
                          <a:solidFill>
                            <a:schemeClr val="accent6"/>
                          </a:solidFill>
                          <a:latin typeface="Calibri" charset="0"/>
                          <a:ea typeface="Calibri" charset="0"/>
                          <a:cs typeface="Calibri" charset="0"/>
                        </a:rPr>
                        <a:t>Density</a:t>
                      </a:r>
                      <a:r>
                        <a:rPr lang="en-US" sz="1800" b="0" baseline="0" dirty="0" smtClean="0">
                          <a:solidFill>
                            <a:schemeClr val="accent6"/>
                          </a:solidFill>
                          <a:latin typeface="Calibri" charset="0"/>
                          <a:ea typeface="Calibri" charset="0"/>
                          <a:cs typeface="Calibri" charset="0"/>
                        </a:rPr>
                        <a:t> at X=x</a:t>
                      </a:r>
                      <a:endParaRPr lang="en-US" sz="1800" b="0" dirty="0">
                        <a:solidFill>
                          <a:schemeClr val="accent6"/>
                        </a:solidFill>
                        <a:latin typeface="Calibri" charset="0"/>
                        <a:ea typeface="Calibri" charset="0"/>
                        <a:cs typeface="Calibri"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83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smtClean="0">
                          <a:solidFill>
                            <a:srgbClr val="7030A0"/>
                          </a:solidFill>
                          <a:effectLst/>
                          <a:latin typeface="Monaco" charset="0"/>
                          <a:ea typeface="Monaco" charset="0"/>
                          <a:cs typeface="Monaco" charset="0"/>
                        </a:rPr>
                        <a:t>pnorm</a:t>
                      </a:r>
                      <a:r>
                        <a:rPr lang="en-US" sz="1800" kern="1200" dirty="0" smtClean="0">
                          <a:solidFill>
                            <a:srgbClr val="7030A0"/>
                          </a:solidFill>
                          <a:effectLst/>
                          <a:latin typeface="Monaco" charset="0"/>
                          <a:ea typeface="Monaco" charset="0"/>
                          <a:cs typeface="Monaco" charset="0"/>
                        </a:rPr>
                        <a:t>(q)</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smtClean="0">
                          <a:solidFill>
                            <a:srgbClr val="7030A0"/>
                          </a:solidFill>
                          <a:latin typeface="Calibri" charset="0"/>
                          <a:ea typeface="Calibri" charset="0"/>
                          <a:cs typeface="Calibri" charset="0"/>
                        </a:rPr>
                        <a:t>P(X &lt;=</a:t>
                      </a:r>
                      <a:r>
                        <a:rPr lang="en-US" sz="1800" b="0" baseline="0" dirty="0" smtClean="0">
                          <a:solidFill>
                            <a:srgbClr val="7030A0"/>
                          </a:solidFill>
                          <a:latin typeface="Calibri" charset="0"/>
                          <a:ea typeface="Calibri" charset="0"/>
                          <a:cs typeface="Calibri" charset="0"/>
                        </a:rPr>
                        <a:t> x)</a:t>
                      </a:r>
                      <a:endParaRPr lang="en-US" sz="1800" b="0" dirty="0">
                        <a:solidFill>
                          <a:srgbClr val="7030A0"/>
                        </a:solidFill>
                        <a:latin typeface="Calibri" charset="0"/>
                        <a:ea typeface="Calibri" charset="0"/>
                        <a:cs typeface="Calibri"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7019">
                <a:tc>
                  <a:txBody>
                    <a:bodyPr/>
                    <a:lstStyle/>
                    <a:p>
                      <a:r>
                        <a:rPr lang="en-US" sz="1800" b="0" dirty="0" err="1" smtClean="0">
                          <a:solidFill>
                            <a:schemeClr val="tx1"/>
                          </a:solidFill>
                          <a:latin typeface="Monaco" charset="0"/>
                          <a:ea typeface="Monaco" charset="0"/>
                          <a:cs typeface="Monaco" charset="0"/>
                        </a:rPr>
                        <a:t>rnorm</a:t>
                      </a:r>
                      <a:r>
                        <a:rPr lang="en-US" sz="1800" b="0" dirty="0" smtClean="0">
                          <a:solidFill>
                            <a:schemeClr val="tx1"/>
                          </a:solidFill>
                          <a:latin typeface="Monaco" charset="0"/>
                          <a:ea typeface="Monaco" charset="0"/>
                          <a:cs typeface="Monaco" charset="0"/>
                        </a:rPr>
                        <a:t>(n)</a:t>
                      </a:r>
                      <a:endParaRPr lang="en-US" sz="1800" b="0" dirty="0">
                        <a:solidFill>
                          <a:schemeClr val="tx1"/>
                        </a:solidFill>
                        <a:latin typeface="Monaco" charset="0"/>
                        <a:ea typeface="Monaco" charset="0"/>
                        <a:cs typeface="Monaco"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smtClean="0">
                          <a:solidFill>
                            <a:schemeClr val="tx1"/>
                          </a:solidFill>
                          <a:latin typeface="Calibri" charset="0"/>
                          <a:ea typeface="Calibri" charset="0"/>
                          <a:cs typeface="Calibri" charset="0"/>
                        </a:rPr>
                        <a:t>Generate</a:t>
                      </a:r>
                      <a:r>
                        <a:rPr lang="en-US" sz="1800" b="0" baseline="0" dirty="0" smtClean="0">
                          <a:solidFill>
                            <a:schemeClr val="tx1"/>
                          </a:solidFill>
                          <a:latin typeface="Calibri" charset="0"/>
                          <a:ea typeface="Calibri" charset="0"/>
                          <a:cs typeface="Calibri" charset="0"/>
                        </a:rPr>
                        <a:t> n random draws from N(0,1)</a:t>
                      </a:r>
                      <a:endParaRPr lang="en-US" sz="1800" b="0" dirty="0">
                        <a:solidFill>
                          <a:schemeClr val="tx1"/>
                        </a:solidFill>
                        <a:latin typeface="Calibri" charset="0"/>
                        <a:ea typeface="Calibri" charset="0"/>
                        <a:cs typeface="Calibri"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869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smtClean="0">
                          <a:solidFill>
                            <a:srgbClr val="FF0000"/>
                          </a:solidFill>
                          <a:effectLst/>
                          <a:latin typeface="Monaco" charset="0"/>
                          <a:ea typeface="Monaco" charset="0"/>
                          <a:cs typeface="Monaco" charset="0"/>
                        </a:rPr>
                        <a:t>qnorm</a:t>
                      </a:r>
                      <a:r>
                        <a:rPr lang="en-US" sz="1800" kern="1200" dirty="0" smtClean="0">
                          <a:solidFill>
                            <a:srgbClr val="FF0000"/>
                          </a:solidFill>
                          <a:effectLst/>
                          <a:latin typeface="Monaco" charset="0"/>
                          <a:ea typeface="Monaco" charset="0"/>
                          <a:cs typeface="Monaco" charset="0"/>
                        </a:rPr>
                        <a:t>(p)</a:t>
                      </a:r>
                    </a:p>
                    <a:p>
                      <a:endParaRPr lang="en-US" sz="1800" b="0" dirty="0">
                        <a:solidFill>
                          <a:schemeClr val="tx1"/>
                        </a:solidFill>
                        <a:latin typeface="Monaco" charset="0"/>
                        <a:ea typeface="Monaco" charset="0"/>
                        <a:cs typeface="Monaco"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800" b="0" dirty="0" smtClean="0">
                          <a:solidFill>
                            <a:srgbClr val="FF0000"/>
                          </a:solidFill>
                          <a:latin typeface="Calibri" charset="0"/>
                          <a:ea typeface="Calibri" charset="0"/>
                          <a:cs typeface="Calibri" charset="0"/>
                        </a:rPr>
                        <a:t>Obtain x from given CDF area: </a:t>
                      </a:r>
                    </a:p>
                    <a:p>
                      <a:r>
                        <a:rPr lang="en-US" sz="1400" b="0" dirty="0" err="1" smtClean="0">
                          <a:solidFill>
                            <a:srgbClr val="FF0000"/>
                          </a:solidFill>
                          <a:latin typeface="Monaco" charset="0"/>
                          <a:ea typeface="Monaco" charset="0"/>
                          <a:cs typeface="Monaco" charset="0"/>
                        </a:rPr>
                        <a:t>qnorm</a:t>
                      </a:r>
                      <a:r>
                        <a:rPr lang="en-US" sz="1400" b="0" dirty="0" smtClean="0">
                          <a:solidFill>
                            <a:srgbClr val="FF0000"/>
                          </a:solidFill>
                          <a:latin typeface="Monaco" charset="0"/>
                          <a:ea typeface="Monaco" charset="0"/>
                          <a:cs typeface="Monaco" charset="0"/>
                        </a:rPr>
                        <a:t>(0.6808225)</a:t>
                      </a:r>
                      <a:r>
                        <a:rPr lang="en-US" sz="1400" b="0" baseline="0" dirty="0" smtClean="0">
                          <a:solidFill>
                            <a:srgbClr val="FF0000"/>
                          </a:solidFill>
                          <a:latin typeface="Monaco" charset="0"/>
                          <a:ea typeface="Monaco" charset="0"/>
                          <a:cs typeface="Monaco" charset="0"/>
                        </a:rPr>
                        <a:t> = 0.47</a:t>
                      </a:r>
                      <a:endParaRPr lang="en-US" sz="1400" b="0" dirty="0">
                        <a:solidFill>
                          <a:srgbClr val="FF0000"/>
                        </a:solidFill>
                        <a:latin typeface="Monaco" charset="0"/>
                        <a:ea typeface="Monaco" charset="0"/>
                        <a:cs typeface="Monaco"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47" y="1737360"/>
            <a:ext cx="6659218" cy="4605063"/>
          </a:xfrm>
          <a:prstGeom prst="rect">
            <a:avLst/>
          </a:prstGeom>
        </p:spPr>
      </p:pic>
      <p:cxnSp>
        <p:nvCxnSpPr>
          <p:cNvPr id="9" name="Straight Arrow Connector 8"/>
          <p:cNvCxnSpPr/>
          <p:nvPr/>
        </p:nvCxnSpPr>
        <p:spPr>
          <a:xfrm>
            <a:off x="3041374" y="3746627"/>
            <a:ext cx="5148469" cy="1242816"/>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558209" y="2229151"/>
            <a:ext cx="2286000" cy="97343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5645426" y="2186609"/>
            <a:ext cx="3346682"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701209" y="4989443"/>
            <a:ext cx="4389003" cy="12055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090212" y="6051176"/>
            <a:ext cx="578223" cy="3496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2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For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𝑁</m:t>
                    </m:r>
                    <m:r>
                      <a:rPr lang="en-US" i="1">
                        <a:latin typeface="Cambria Math" charset="0"/>
                        <a:ea typeface="Cambria Math" charset="0"/>
                        <a:cs typeface="Cambria Math" charset="0"/>
                      </a:rPr>
                      <m:t>(0,1)</m:t>
                    </m:r>
                  </m:oMath>
                </a14:m>
                <a:r>
                  <a:rPr lang="en-US" dirty="0"/>
                  <a:t>, what is the probability </a:t>
                </a:r>
                <a:r>
                  <a:rPr lang="en-US" dirty="0" smtClean="0"/>
                  <a:t>P(-1.32 </a:t>
                </a:r>
                <a:r>
                  <a:rPr lang="en-US" dirty="0"/>
                  <a:t>≤ </a:t>
                </a:r>
                <a:r>
                  <a:rPr lang="en-US" dirty="0" smtClean="0"/>
                  <a:t>x </a:t>
                </a:r>
                <a:r>
                  <a:rPr lang="en-US" dirty="0"/>
                  <a:t>≤ </a:t>
                </a:r>
                <a:r>
                  <a:rPr lang="en-US" dirty="0" smtClean="0"/>
                  <a:t>0.47)?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727" t="-8824" b="-22689"/>
                </a:stretch>
              </a:blipFill>
            </p:spPr>
            <p:txBody>
              <a:bodyPr/>
              <a:lstStyle/>
              <a:p>
                <a:r>
                  <a:rPr lang="en-US">
                    <a:noFill/>
                  </a:rPr>
                  <a:t> </a:t>
                </a:r>
              </a:p>
            </p:txBody>
          </p:sp>
        </mc:Fallback>
      </mc:AlternateContent>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1833" y="1971195"/>
            <a:ext cx="6089294" cy="4210943"/>
          </a:xfrm>
        </p:spPr>
      </p:pic>
    </p:spTree>
    <p:extLst>
      <p:ext uri="{BB962C8B-B14F-4D97-AF65-F5344CB8AC3E}">
        <p14:creationId xmlns:p14="http://schemas.microsoft.com/office/powerpoint/2010/main" val="4418310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For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𝑁</m:t>
                    </m:r>
                    <m:r>
                      <a:rPr lang="en-US" i="1">
                        <a:latin typeface="Cambria Math" charset="0"/>
                        <a:ea typeface="Cambria Math" charset="0"/>
                        <a:cs typeface="Cambria Math" charset="0"/>
                      </a:rPr>
                      <m:t>(0,1)</m:t>
                    </m:r>
                  </m:oMath>
                </a14:m>
                <a:r>
                  <a:rPr lang="en-US" dirty="0"/>
                  <a:t>, what is the probability </a:t>
                </a:r>
                <a:r>
                  <a:rPr lang="en-US" dirty="0" smtClean="0"/>
                  <a:t>P(-1.32 </a:t>
                </a:r>
                <a:r>
                  <a:rPr lang="en-US" dirty="0"/>
                  <a:t>≤ </a:t>
                </a:r>
                <a:r>
                  <a:rPr lang="en-US" dirty="0" smtClean="0"/>
                  <a:t>x </a:t>
                </a:r>
                <a:r>
                  <a:rPr lang="en-US" dirty="0"/>
                  <a:t>≤ </a:t>
                </a:r>
                <a:r>
                  <a:rPr lang="en-US" dirty="0" smtClean="0"/>
                  <a:t>0.47)?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2727" t="-8824" b="-22689"/>
                </a:stretch>
              </a:blipFill>
            </p:spPr>
            <p:txBody>
              <a:bodyPr/>
              <a:lstStyle/>
              <a:p>
                <a:r>
                  <a:rPr lang="en-US">
                    <a:noFill/>
                  </a:rPr>
                  <a:t> </a:t>
                </a:r>
              </a:p>
            </p:txBody>
          </p:sp>
        </mc:Fallback>
      </mc:AlternateContent>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2616101"/>
            <a:ext cx="3518452" cy="2433123"/>
          </a:xfrm>
        </p:spPr>
      </p:pic>
      <p:sp>
        <p:nvSpPr>
          <p:cNvPr id="5" name="TextBox 4"/>
          <p:cNvSpPr txBox="1"/>
          <p:nvPr/>
        </p:nvSpPr>
        <p:spPr>
          <a:xfrm>
            <a:off x="4371442" y="5049224"/>
            <a:ext cx="4379620" cy="1107996"/>
          </a:xfrm>
          <a:prstGeom prst="rect">
            <a:avLst/>
          </a:prstGeom>
          <a:noFill/>
        </p:spPr>
        <p:txBody>
          <a:bodyPr wrap="square" rtlCol="0">
            <a:spAutoFit/>
          </a:bodyPr>
          <a:lstStyle/>
          <a:p>
            <a:r>
              <a:rPr lang="en-US" sz="2200" dirty="0" smtClean="0">
                <a:latin typeface="Monaco" charset="0"/>
                <a:ea typeface="Monaco" charset="0"/>
                <a:cs typeface="Monaco" charset="0"/>
              </a:rPr>
              <a:t># P(X &lt;= 0.47)</a:t>
            </a:r>
          </a:p>
          <a:p>
            <a:r>
              <a:rPr lang="en-US" sz="2200" dirty="0" smtClean="0">
                <a:latin typeface="Monaco" charset="0"/>
                <a:ea typeface="Monaco" charset="0"/>
                <a:cs typeface="Monaco" charset="0"/>
              </a:rPr>
              <a:t>&gt; </a:t>
            </a:r>
            <a:r>
              <a:rPr lang="en-US" sz="2200" dirty="0" err="1" smtClean="0">
                <a:latin typeface="Monaco" charset="0"/>
                <a:ea typeface="Monaco" charset="0"/>
                <a:cs typeface="Monaco" charset="0"/>
              </a:rPr>
              <a:t>pnorm</a:t>
            </a:r>
            <a:r>
              <a:rPr lang="en-US" sz="2200" dirty="0" smtClean="0">
                <a:latin typeface="Monaco" charset="0"/>
                <a:ea typeface="Monaco" charset="0"/>
                <a:cs typeface="Monaco" charset="0"/>
              </a:rPr>
              <a:t>(0.47)</a:t>
            </a:r>
          </a:p>
          <a:p>
            <a:r>
              <a:rPr lang="is-IS" sz="2200" dirty="0" smtClean="0">
                <a:latin typeface="Monaco" charset="0"/>
                <a:ea typeface="Monaco" charset="0"/>
                <a:cs typeface="Monaco" charset="0"/>
              </a:rPr>
              <a:t>   [1]  0.6808225</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331" y="2616101"/>
            <a:ext cx="3522895" cy="243619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1442" y="2616101"/>
            <a:ext cx="3518453" cy="2433123"/>
          </a:xfrm>
          <a:prstGeom prst="rect">
            <a:avLst/>
          </a:prstGeom>
        </p:spPr>
      </p:pic>
      <p:sp>
        <p:nvSpPr>
          <p:cNvPr id="9" name="TextBox 8"/>
          <p:cNvSpPr txBox="1"/>
          <p:nvPr/>
        </p:nvSpPr>
        <p:spPr>
          <a:xfrm>
            <a:off x="3660026" y="3200400"/>
            <a:ext cx="569843" cy="830997"/>
          </a:xfrm>
          <a:prstGeom prst="rect">
            <a:avLst/>
          </a:prstGeom>
          <a:noFill/>
        </p:spPr>
        <p:txBody>
          <a:bodyPr wrap="square" rtlCol="0">
            <a:spAutoFit/>
          </a:bodyPr>
          <a:lstStyle/>
          <a:p>
            <a:r>
              <a:rPr lang="en-US" sz="4800" b="1" dirty="0" smtClean="0"/>
              <a:t>=</a:t>
            </a:r>
            <a:endParaRPr lang="en-US" sz="4800" b="1" dirty="0"/>
          </a:p>
        </p:txBody>
      </p:sp>
      <p:sp>
        <p:nvSpPr>
          <p:cNvPr id="10" name="TextBox 9"/>
          <p:cNvSpPr txBox="1"/>
          <p:nvPr/>
        </p:nvSpPr>
        <p:spPr>
          <a:xfrm>
            <a:off x="7927876" y="3200399"/>
            <a:ext cx="569843" cy="830997"/>
          </a:xfrm>
          <a:prstGeom prst="rect">
            <a:avLst/>
          </a:prstGeom>
          <a:noFill/>
        </p:spPr>
        <p:txBody>
          <a:bodyPr wrap="square" rtlCol="0">
            <a:spAutoFit/>
          </a:bodyPr>
          <a:lstStyle/>
          <a:p>
            <a:r>
              <a:rPr lang="en-US" sz="4800" b="1" dirty="0" smtClean="0"/>
              <a:t>-</a:t>
            </a:r>
            <a:endParaRPr lang="en-US" sz="4800" b="1" dirty="0"/>
          </a:p>
        </p:txBody>
      </p:sp>
      <p:sp>
        <p:nvSpPr>
          <p:cNvPr id="11" name="TextBox 10"/>
          <p:cNvSpPr txBox="1"/>
          <p:nvPr/>
        </p:nvSpPr>
        <p:spPr>
          <a:xfrm>
            <a:off x="8742884" y="5049224"/>
            <a:ext cx="4379620" cy="1415772"/>
          </a:xfrm>
          <a:prstGeom prst="rect">
            <a:avLst/>
          </a:prstGeom>
          <a:noFill/>
        </p:spPr>
        <p:txBody>
          <a:bodyPr wrap="square" rtlCol="0">
            <a:spAutoFit/>
          </a:bodyPr>
          <a:lstStyle/>
          <a:p>
            <a:r>
              <a:rPr lang="en-US" sz="2200" dirty="0" smtClean="0">
                <a:latin typeface="Monaco" charset="0"/>
                <a:ea typeface="Monaco" charset="0"/>
                <a:cs typeface="Monaco" charset="0"/>
              </a:rPr>
              <a:t># P(X &lt;= -1.32)</a:t>
            </a:r>
          </a:p>
          <a:p>
            <a:r>
              <a:rPr lang="en-US" sz="2200" dirty="0" smtClean="0">
                <a:latin typeface="Monaco" charset="0"/>
                <a:ea typeface="Monaco" charset="0"/>
                <a:cs typeface="Monaco" charset="0"/>
              </a:rPr>
              <a:t>&gt; </a:t>
            </a:r>
            <a:r>
              <a:rPr lang="en-US" sz="2200" dirty="0" err="1" smtClean="0">
                <a:latin typeface="Monaco" charset="0"/>
                <a:ea typeface="Monaco" charset="0"/>
                <a:cs typeface="Monaco" charset="0"/>
              </a:rPr>
              <a:t>pnorm</a:t>
            </a:r>
            <a:r>
              <a:rPr lang="en-US" sz="2200" dirty="0" smtClean="0">
                <a:latin typeface="Monaco" charset="0"/>
                <a:ea typeface="Monaco" charset="0"/>
                <a:cs typeface="Monaco" charset="0"/>
              </a:rPr>
              <a:t>(-1.32)</a:t>
            </a:r>
          </a:p>
          <a:p>
            <a:r>
              <a:rPr lang="is-IS" sz="2200" dirty="0" smtClean="0">
                <a:latin typeface="Monaco" charset="0"/>
                <a:ea typeface="Monaco" charset="0"/>
                <a:cs typeface="Monaco" charset="0"/>
              </a:rPr>
              <a:t>   [1] </a:t>
            </a:r>
            <a:r>
              <a:rPr lang="hr-HR" sz="2200" dirty="0">
                <a:latin typeface="Monaco" charset="0"/>
                <a:ea typeface="Monaco" charset="0"/>
                <a:cs typeface="Monaco" charset="0"/>
              </a:rPr>
              <a:t>0.09341751</a:t>
            </a:r>
          </a:p>
          <a:p>
            <a:endParaRPr lang="en-US" dirty="0"/>
          </a:p>
        </p:txBody>
      </p:sp>
      <p:sp>
        <p:nvSpPr>
          <p:cNvPr id="12" name="TextBox 11"/>
          <p:cNvSpPr txBox="1"/>
          <p:nvPr/>
        </p:nvSpPr>
        <p:spPr>
          <a:xfrm>
            <a:off x="1076278" y="5292997"/>
            <a:ext cx="1909088" cy="461665"/>
          </a:xfrm>
          <a:prstGeom prst="rect">
            <a:avLst/>
          </a:prstGeom>
          <a:noFill/>
        </p:spPr>
        <p:txBody>
          <a:bodyPr wrap="square" rtlCol="0">
            <a:spAutoFit/>
          </a:bodyPr>
          <a:lstStyle/>
          <a:p>
            <a:r>
              <a:rPr lang="fi-FI" sz="2400" dirty="0" smtClean="0">
                <a:solidFill>
                  <a:srgbClr val="C00000"/>
                </a:solidFill>
                <a:latin typeface="Monaco" charset="0"/>
                <a:ea typeface="Monaco" charset="0"/>
                <a:cs typeface="Monaco" charset="0"/>
              </a:rPr>
              <a:t>0.587405</a:t>
            </a:r>
            <a:endParaRPr lang="fi-FI" sz="2400" dirty="0">
              <a:solidFill>
                <a:srgbClr val="C00000"/>
              </a:solidFill>
              <a:latin typeface="Monaco" charset="0"/>
              <a:ea typeface="Monaco" charset="0"/>
              <a:cs typeface="Monaco" charset="0"/>
            </a:endParaRPr>
          </a:p>
        </p:txBody>
      </p:sp>
    </p:spTree>
    <p:extLst>
      <p:ext uri="{BB962C8B-B14F-4D97-AF65-F5344CB8AC3E}">
        <p14:creationId xmlns:p14="http://schemas.microsoft.com/office/powerpoint/2010/main" val="214743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For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𝑁</m:t>
                    </m:r>
                    <m:r>
                      <a:rPr lang="en-US" i="1">
                        <a:latin typeface="Cambria Math" charset="0"/>
                        <a:ea typeface="Cambria Math" charset="0"/>
                        <a:cs typeface="Cambria Math" charset="0"/>
                      </a:rPr>
                      <m:t>(0,1)</m:t>
                    </m:r>
                  </m:oMath>
                </a14:m>
                <a:r>
                  <a:rPr lang="en-US" dirty="0"/>
                  <a:t>, what is the probability P(-1≤ </a:t>
                </a:r>
                <a:r>
                  <a:rPr lang="en-US" dirty="0" smtClean="0"/>
                  <a:t>x </a:t>
                </a:r>
                <a:r>
                  <a:rPr lang="en-US" dirty="0"/>
                  <a:t>≤ 1)?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727" t="-8824" b="-22689"/>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r>
              <a:rPr lang="en-US" dirty="0" smtClean="0"/>
              <a:t>AKA probability of being within 1 standard deviation of mean? </a:t>
            </a:r>
          </a:p>
          <a:p>
            <a:r>
              <a:rPr lang="en-US" b="1" dirty="0" smtClean="0">
                <a:solidFill>
                  <a:srgbClr val="C00000"/>
                </a:solidFill>
              </a:rPr>
              <a:t>~0.68</a:t>
            </a:r>
            <a:endParaRPr lang="en-US" b="1" dirty="0">
              <a:solidFill>
                <a:srgbClr val="C00000"/>
              </a:solidFill>
            </a:endParaRPr>
          </a:p>
        </p:txBody>
      </p:sp>
    </p:spTree>
    <p:extLst>
      <p:ext uri="{BB962C8B-B14F-4D97-AF65-F5344CB8AC3E}">
        <p14:creationId xmlns:p14="http://schemas.microsoft.com/office/powerpoint/2010/main" val="146534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For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𝑁</m:t>
                    </m:r>
                    <m:r>
                      <a:rPr lang="en-US" i="1">
                        <a:latin typeface="Cambria Math" charset="0"/>
                        <a:ea typeface="Cambria Math" charset="0"/>
                        <a:cs typeface="Cambria Math" charset="0"/>
                      </a:rPr>
                      <m:t>(0,1)</m:t>
                    </m:r>
                  </m:oMath>
                </a14:m>
                <a:r>
                  <a:rPr lang="en-US" dirty="0"/>
                  <a:t>, what is the probability </a:t>
                </a:r>
                <a:r>
                  <a:rPr lang="en-US" dirty="0" smtClean="0"/>
                  <a:t>P(x </a:t>
                </a:r>
                <a:r>
                  <a:rPr lang="en-US" dirty="0"/>
                  <a:t>≥</a:t>
                </a:r>
                <a:r>
                  <a:rPr lang="en-US" dirty="0" smtClean="0"/>
                  <a:t> 2.14)?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2727" t="-8824" b="-22689"/>
                </a:stretch>
              </a:blipFill>
            </p:spPr>
            <p:txBody>
              <a:bodyPr/>
              <a:lstStyle/>
              <a:p>
                <a:r>
                  <a:rPr lang="en-US">
                    <a:noFill/>
                  </a:rPr>
                  <a:t> </a:t>
                </a:r>
              </a:p>
            </p:txBody>
          </p:sp>
        </mc:Fallback>
      </mc:AlternateContent>
      <p:sp>
        <p:nvSpPr>
          <p:cNvPr id="5" name="TextBox 4"/>
          <p:cNvSpPr txBox="1"/>
          <p:nvPr/>
        </p:nvSpPr>
        <p:spPr>
          <a:xfrm>
            <a:off x="1097280" y="2206632"/>
            <a:ext cx="4379620" cy="2800767"/>
          </a:xfrm>
          <a:prstGeom prst="rect">
            <a:avLst/>
          </a:prstGeom>
          <a:noFill/>
        </p:spPr>
        <p:txBody>
          <a:bodyPr wrap="square" rtlCol="0">
            <a:spAutoFit/>
          </a:bodyPr>
          <a:lstStyle/>
          <a:p>
            <a:r>
              <a:rPr lang="en-US" sz="2200" dirty="0" smtClean="0">
                <a:latin typeface="Monaco" charset="0"/>
                <a:ea typeface="Monaco" charset="0"/>
                <a:cs typeface="Monaco" charset="0"/>
              </a:rPr>
              <a:t>## Two approaches:</a:t>
            </a:r>
          </a:p>
          <a:p>
            <a:endParaRPr lang="en-US" sz="2200" dirty="0" smtClean="0">
              <a:latin typeface="Monaco" charset="0"/>
              <a:ea typeface="Monaco" charset="0"/>
              <a:cs typeface="Monaco" charset="0"/>
            </a:endParaRPr>
          </a:p>
          <a:p>
            <a:r>
              <a:rPr lang="en-US" sz="2200" dirty="0" smtClean="0">
                <a:latin typeface="Monaco" charset="0"/>
                <a:ea typeface="Monaco" charset="0"/>
                <a:cs typeface="Monaco" charset="0"/>
              </a:rPr>
              <a:t>&gt; 1 - </a:t>
            </a:r>
            <a:r>
              <a:rPr lang="en-US" sz="2200" dirty="0" err="1" smtClean="0">
                <a:latin typeface="Monaco" charset="0"/>
                <a:ea typeface="Monaco" charset="0"/>
                <a:cs typeface="Monaco" charset="0"/>
              </a:rPr>
              <a:t>pnorm</a:t>
            </a:r>
            <a:r>
              <a:rPr lang="en-US" sz="2200" dirty="0" smtClean="0">
                <a:latin typeface="Monaco" charset="0"/>
                <a:ea typeface="Monaco" charset="0"/>
                <a:cs typeface="Monaco" charset="0"/>
              </a:rPr>
              <a:t>(2.14)</a:t>
            </a:r>
          </a:p>
          <a:p>
            <a:r>
              <a:rPr lang="is-IS" sz="2200" dirty="0" smtClean="0">
                <a:latin typeface="Monaco" charset="0"/>
                <a:ea typeface="Monaco" charset="0"/>
                <a:cs typeface="Monaco" charset="0"/>
              </a:rPr>
              <a:t>   [1] </a:t>
            </a:r>
            <a:r>
              <a:rPr lang="nb-NO" sz="2200" dirty="0" smtClean="0">
                <a:latin typeface="Monaco" charset="0"/>
                <a:ea typeface="Monaco" charset="0"/>
                <a:cs typeface="Monaco" charset="0"/>
              </a:rPr>
              <a:t>0.01617738</a:t>
            </a:r>
          </a:p>
          <a:p>
            <a:endParaRPr lang="en-US" sz="2200" dirty="0" smtClean="0">
              <a:latin typeface="Monaco" charset="0"/>
              <a:ea typeface="Monaco" charset="0"/>
              <a:cs typeface="Monaco" charset="0"/>
            </a:endParaRPr>
          </a:p>
          <a:p>
            <a:r>
              <a:rPr lang="en-US" sz="2200" dirty="0" smtClean="0">
                <a:latin typeface="Monaco" charset="0"/>
                <a:ea typeface="Monaco" charset="0"/>
                <a:cs typeface="Monaco" charset="0"/>
              </a:rPr>
              <a:t>&gt; </a:t>
            </a:r>
            <a:r>
              <a:rPr lang="en-US" sz="2200" dirty="0" err="1" smtClean="0">
                <a:latin typeface="Monaco" charset="0"/>
                <a:ea typeface="Monaco" charset="0"/>
                <a:cs typeface="Monaco" charset="0"/>
              </a:rPr>
              <a:t>pnorm</a:t>
            </a:r>
            <a:r>
              <a:rPr lang="en-US" sz="2200" dirty="0" smtClean="0">
                <a:latin typeface="Monaco" charset="0"/>
                <a:ea typeface="Monaco" charset="0"/>
                <a:cs typeface="Monaco" charset="0"/>
              </a:rPr>
              <a:t>(-2.14</a:t>
            </a:r>
            <a:r>
              <a:rPr lang="en-US" sz="2200" dirty="0">
                <a:latin typeface="Monaco" charset="0"/>
                <a:ea typeface="Monaco" charset="0"/>
                <a:cs typeface="Monaco" charset="0"/>
              </a:rPr>
              <a:t>)</a:t>
            </a:r>
          </a:p>
          <a:p>
            <a:r>
              <a:rPr lang="is-IS" sz="2200" dirty="0">
                <a:latin typeface="Monaco" charset="0"/>
                <a:ea typeface="Monaco" charset="0"/>
                <a:cs typeface="Monaco" charset="0"/>
              </a:rPr>
              <a:t>   [1] </a:t>
            </a:r>
            <a:r>
              <a:rPr lang="nb-NO" sz="2200" dirty="0">
                <a:latin typeface="Monaco" charset="0"/>
                <a:ea typeface="Monaco" charset="0"/>
                <a:cs typeface="Monaco" charset="0"/>
              </a:rPr>
              <a:t>0.01617738</a:t>
            </a:r>
          </a:p>
          <a:p>
            <a:endParaRPr lang="nb-NO" sz="2200" dirty="0">
              <a:latin typeface="Monaco" charset="0"/>
              <a:ea typeface="Monaco" charset="0"/>
              <a:cs typeface="Monaco" charset="0"/>
            </a:endParaRP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42503" y="1932840"/>
            <a:ext cx="5817118" cy="4022725"/>
          </a:xfrm>
        </p:spPr>
      </p:pic>
    </p:spTree>
    <p:extLst>
      <p:ext uri="{BB962C8B-B14F-4D97-AF65-F5344CB8AC3E}">
        <p14:creationId xmlns:p14="http://schemas.microsoft.com/office/powerpoint/2010/main" val="214050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For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𝑁</m:t>
                    </m:r>
                    <m:r>
                      <a:rPr lang="en-US" i="1">
                        <a:latin typeface="Cambria Math" charset="0"/>
                        <a:ea typeface="Cambria Math" charset="0"/>
                        <a:cs typeface="Cambria Math" charset="0"/>
                      </a:rPr>
                      <m:t>(0,1)</m:t>
                    </m:r>
                  </m:oMath>
                </a14:m>
                <a:r>
                  <a:rPr lang="en-US" dirty="0"/>
                  <a:t>, </a:t>
                </a:r>
                <a:r>
                  <a:rPr lang="en-US" dirty="0" smtClean="0"/>
                  <a:t>the top 8% of the distribution falls above what number?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2727" t="-8824" b="-22689"/>
                </a:stretch>
              </a:blipFill>
            </p:spPr>
            <p:txBody>
              <a:bodyPr/>
              <a:lstStyle/>
              <a:p>
                <a:r>
                  <a:rPr lang="en-US">
                    <a:noFill/>
                  </a:rPr>
                  <a:t> </a:t>
                </a:r>
              </a:p>
            </p:txBody>
          </p:sp>
        </mc:Fallback>
      </mc:AlternateContent>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635" y="2017808"/>
            <a:ext cx="6299200" cy="4356100"/>
          </a:xfrm>
          <a:prstGeom prst="rect">
            <a:avLst/>
          </a:prstGeom>
        </p:spPr>
      </p:pic>
      <p:cxnSp>
        <p:nvCxnSpPr>
          <p:cNvPr id="14" name="Straight Connector 13"/>
          <p:cNvCxnSpPr/>
          <p:nvPr/>
        </p:nvCxnSpPr>
        <p:spPr>
          <a:xfrm flipV="1">
            <a:off x="9691691" y="5049078"/>
            <a:ext cx="377687" cy="3975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041996" y="4693365"/>
            <a:ext cx="1907144" cy="769441"/>
          </a:xfrm>
          <a:prstGeom prst="rect">
            <a:avLst/>
          </a:prstGeom>
          <a:noFill/>
        </p:spPr>
        <p:txBody>
          <a:bodyPr wrap="square" rtlCol="0">
            <a:spAutoFit/>
          </a:bodyPr>
          <a:lstStyle/>
          <a:p>
            <a:r>
              <a:rPr lang="en-US" sz="2200" b="1" smtClean="0"/>
              <a:t>Area=0.08</a:t>
            </a:r>
          </a:p>
          <a:p>
            <a:endParaRPr lang="en-US" sz="2200" b="1" dirty="0"/>
          </a:p>
        </p:txBody>
      </p:sp>
      <p:cxnSp>
        <p:nvCxnSpPr>
          <p:cNvPr id="17" name="Straight Connector 16"/>
          <p:cNvCxnSpPr/>
          <p:nvPr/>
        </p:nvCxnSpPr>
        <p:spPr>
          <a:xfrm>
            <a:off x="9439835" y="4928055"/>
            <a:ext cx="1169" cy="893943"/>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161214" y="5982782"/>
            <a:ext cx="719320" cy="430887"/>
          </a:xfrm>
          <a:prstGeom prst="rect">
            <a:avLst/>
          </a:prstGeom>
          <a:noFill/>
        </p:spPr>
        <p:txBody>
          <a:bodyPr wrap="square" rtlCol="0">
            <a:spAutoFit/>
          </a:bodyPr>
          <a:lstStyle/>
          <a:p>
            <a:r>
              <a:rPr lang="en-US" sz="2200" b="1" dirty="0" smtClean="0">
                <a:solidFill>
                  <a:srgbClr val="FF0000"/>
                </a:solidFill>
              </a:rPr>
              <a:t>???</a:t>
            </a:r>
            <a:endParaRPr lang="en-US" sz="2200" b="1" dirty="0">
              <a:solidFill>
                <a:srgbClr val="FF0000"/>
              </a:solidFill>
            </a:endParaRPr>
          </a:p>
        </p:txBody>
      </p:sp>
      <p:sp>
        <p:nvSpPr>
          <p:cNvPr id="20" name="TextBox 19"/>
          <p:cNvSpPr txBox="1"/>
          <p:nvPr/>
        </p:nvSpPr>
        <p:spPr>
          <a:xfrm>
            <a:off x="1101386" y="2863864"/>
            <a:ext cx="4379620" cy="2185214"/>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dirty="0" err="1">
                <a:latin typeface="Monaco" charset="0"/>
                <a:ea typeface="Monaco" charset="0"/>
                <a:cs typeface="Monaco" charset="0"/>
              </a:rPr>
              <a:t>q</a:t>
            </a:r>
            <a:r>
              <a:rPr lang="en-US" sz="2200" dirty="0" err="1" smtClean="0">
                <a:latin typeface="Monaco" charset="0"/>
                <a:ea typeface="Monaco" charset="0"/>
                <a:cs typeface="Monaco" charset="0"/>
              </a:rPr>
              <a:t>norm</a:t>
            </a:r>
            <a:r>
              <a:rPr lang="en-US" sz="2200" dirty="0" smtClean="0">
                <a:latin typeface="Monaco" charset="0"/>
                <a:ea typeface="Monaco" charset="0"/>
                <a:cs typeface="Monaco" charset="0"/>
              </a:rPr>
              <a:t>(1 - 0.08)</a:t>
            </a:r>
            <a:endParaRPr lang="nb-NO" sz="2200" dirty="0" smtClean="0">
              <a:latin typeface="Monaco" charset="0"/>
              <a:ea typeface="Monaco" charset="0"/>
              <a:cs typeface="Monaco" charset="0"/>
            </a:endParaRPr>
          </a:p>
          <a:p>
            <a:r>
              <a:rPr lang="is-IS" sz="2200" dirty="0" smtClean="0">
                <a:latin typeface="Monaco" charset="0"/>
                <a:ea typeface="Monaco" charset="0"/>
                <a:cs typeface="Monaco" charset="0"/>
              </a:rPr>
              <a:t>   </a:t>
            </a:r>
            <a:r>
              <a:rPr lang="is-IS" sz="2200" dirty="0">
                <a:latin typeface="Monaco" charset="0"/>
                <a:ea typeface="Monaco" charset="0"/>
                <a:cs typeface="Monaco" charset="0"/>
              </a:rPr>
              <a:t>[1] 1.405072</a:t>
            </a:r>
          </a:p>
          <a:p>
            <a:endParaRPr lang="nb-NO" sz="2200" dirty="0" smtClean="0">
              <a:latin typeface="Monaco" charset="0"/>
              <a:ea typeface="Monaco" charset="0"/>
              <a:cs typeface="Monaco" charset="0"/>
            </a:endParaRPr>
          </a:p>
          <a:p>
            <a:r>
              <a:rPr lang="nb-NO" sz="2200" dirty="0" smtClean="0">
                <a:latin typeface="Monaco" charset="0"/>
                <a:ea typeface="Monaco" charset="0"/>
                <a:cs typeface="Monaco" charset="0"/>
              </a:rPr>
              <a:t>&gt; -1 * </a:t>
            </a:r>
            <a:r>
              <a:rPr lang="nb-NO" sz="2200" dirty="0" err="1" smtClean="0">
                <a:latin typeface="Monaco" charset="0"/>
                <a:ea typeface="Monaco" charset="0"/>
                <a:cs typeface="Monaco" charset="0"/>
              </a:rPr>
              <a:t>qnorm</a:t>
            </a:r>
            <a:r>
              <a:rPr lang="nb-NO" sz="2200" dirty="0">
                <a:latin typeface="Monaco" charset="0"/>
                <a:ea typeface="Monaco" charset="0"/>
                <a:cs typeface="Monaco" charset="0"/>
              </a:rPr>
              <a:t>(</a:t>
            </a:r>
            <a:r>
              <a:rPr lang="nb-NO" sz="2200" dirty="0" smtClean="0">
                <a:latin typeface="Monaco" charset="0"/>
                <a:ea typeface="Monaco" charset="0"/>
                <a:cs typeface="Monaco" charset="0"/>
              </a:rPr>
              <a:t>0.08)</a:t>
            </a:r>
          </a:p>
          <a:p>
            <a:r>
              <a:rPr lang="pt-BR" sz="2200" dirty="0" smtClean="0">
                <a:latin typeface="Monaco" charset="0"/>
                <a:ea typeface="Monaco" charset="0"/>
                <a:cs typeface="Monaco" charset="0"/>
              </a:rPr>
              <a:t>   [</a:t>
            </a:r>
            <a:r>
              <a:rPr lang="pt-BR" sz="2200" dirty="0">
                <a:latin typeface="Monaco" charset="0"/>
                <a:ea typeface="Monaco" charset="0"/>
                <a:cs typeface="Monaco" charset="0"/>
              </a:rPr>
              <a:t>1] 1.405072</a:t>
            </a:r>
          </a:p>
          <a:p>
            <a:pPr marL="342900" indent="-342900">
              <a:buFont typeface="Wingdings" charset="2"/>
              <a:buChar char="Ø"/>
            </a:pPr>
            <a:endParaRPr lang="nb-NO" sz="2200" dirty="0">
              <a:latin typeface="Monaco" charset="0"/>
              <a:ea typeface="Monaco" charset="0"/>
              <a:cs typeface="Monaco" charset="0"/>
            </a:endParaRPr>
          </a:p>
        </p:txBody>
      </p:sp>
    </p:spTree>
    <p:extLst>
      <p:ext uri="{BB962C8B-B14F-4D97-AF65-F5344CB8AC3E}">
        <p14:creationId xmlns:p14="http://schemas.microsoft.com/office/powerpoint/2010/main" val="6639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consideration of z-scores</a:t>
            </a:r>
            <a:endParaRPr lang="en-US" dirty="0"/>
          </a:p>
        </p:txBody>
      </p:sp>
      <p:pic>
        <p:nvPicPr>
          <p:cNvPr id="8" name="Picture 7"/>
          <p:cNvPicPr>
            <a:picLocks noChangeAspect="1"/>
          </p:cNvPicPr>
          <p:nvPr/>
        </p:nvPicPr>
        <p:blipFill rotWithShape="1">
          <a:blip r:embed="rId2"/>
          <a:srcRect t="7668" b="9788"/>
          <a:stretch/>
        </p:blipFill>
        <p:spPr>
          <a:xfrm>
            <a:off x="163002" y="2087218"/>
            <a:ext cx="5435105" cy="3466769"/>
          </a:xfrm>
          <a:prstGeom prst="rect">
            <a:avLst/>
          </a:prstGeom>
        </p:spPr>
      </p:pic>
      <p:pic>
        <p:nvPicPr>
          <p:cNvPr id="9" name="Picture 8"/>
          <p:cNvPicPr>
            <a:picLocks noChangeAspect="1"/>
          </p:cNvPicPr>
          <p:nvPr/>
        </p:nvPicPr>
        <p:blipFill rotWithShape="1">
          <a:blip r:embed="rId2"/>
          <a:srcRect l="2542" t="28501" r="50685" b="56576"/>
          <a:stretch/>
        </p:blipFill>
        <p:spPr>
          <a:xfrm>
            <a:off x="4870175" y="4432852"/>
            <a:ext cx="7242313" cy="1785493"/>
          </a:xfrm>
          <a:prstGeom prst="rect">
            <a:avLst/>
          </a:prstGeom>
          <a:ln w="50800">
            <a:solidFill>
              <a:srgbClr val="C00000"/>
            </a:solidFill>
          </a:ln>
        </p:spPr>
      </p:pic>
      <p:sp>
        <p:nvSpPr>
          <p:cNvPr id="10" name="Rectangle 9"/>
          <p:cNvSpPr/>
          <p:nvPr/>
        </p:nvSpPr>
        <p:spPr>
          <a:xfrm>
            <a:off x="318052" y="2981739"/>
            <a:ext cx="2562502" cy="45720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2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Re-scaling to standard normal to compare distributions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sz="4400" b="0" i="1" smtClean="0">
                        <a:latin typeface="Cambria Math" charset="0"/>
                      </a:rPr>
                      <m:t>𝑍</m:t>
                    </m:r>
                    <m:r>
                      <a:rPr lang="en-US" sz="4400" b="0" i="1" smtClean="0">
                        <a:latin typeface="Cambria Math" charset="0"/>
                      </a:rPr>
                      <m:t>= </m:t>
                    </m:r>
                    <m:f>
                      <m:fPr>
                        <m:ctrlPr>
                          <a:rPr lang="mr-IN" sz="4400" b="0" i="1" smtClean="0">
                            <a:latin typeface="Cambria Math" charset="0"/>
                          </a:rPr>
                        </m:ctrlPr>
                      </m:fPr>
                      <m:num>
                        <m:r>
                          <a:rPr lang="en-US" sz="4400" b="0" i="1" smtClean="0">
                            <a:latin typeface="Cambria Math" charset="0"/>
                          </a:rPr>
                          <m:t>𝑥</m:t>
                        </m:r>
                        <m:r>
                          <a:rPr lang="en-US" sz="4400" b="0" i="1" smtClean="0">
                            <a:latin typeface="Cambria Math" charset="0"/>
                          </a:rPr>
                          <m:t>−</m:t>
                        </m:r>
                        <m:r>
                          <a:rPr lang="en-US" sz="4400" b="0" i="1" smtClean="0">
                            <a:latin typeface="Cambria Math" charset="0"/>
                            <a:ea typeface="Cambria Math" charset="0"/>
                            <a:cs typeface="Cambria Math" charset="0"/>
                          </a:rPr>
                          <m:t>𝜇</m:t>
                        </m:r>
                      </m:num>
                      <m:den>
                        <m:r>
                          <a:rPr lang="mr-IN" sz="4400" b="0" i="1" smtClean="0">
                            <a:latin typeface="Cambria Math" charset="0"/>
                            <a:ea typeface="Cambria Math" charset="0"/>
                            <a:cs typeface="Cambria Math" charset="0"/>
                          </a:rPr>
                          <m:t>𝜎</m:t>
                        </m:r>
                      </m:den>
                    </m:f>
                  </m:oMath>
                </a14:m>
                <a:endParaRPr lang="en-US" sz="4400" dirty="0" smtClean="0"/>
              </a:p>
              <a:p>
                <a:pPr lvl="1"/>
                <a:r>
                  <a:rPr lang="en-US" sz="3600" dirty="0" smtClean="0"/>
                  <a:t>x = distribution value of interest ("raw score")</a:t>
                </a:r>
              </a:p>
              <a:p>
                <a:pPr lvl="1"/>
                <a14:m>
                  <m:oMath xmlns:m="http://schemas.openxmlformats.org/officeDocument/2006/math">
                    <m:r>
                      <a:rPr lang="en-US" sz="3600" i="1">
                        <a:latin typeface="Cambria Math" charset="0"/>
                        <a:ea typeface="Cambria Math" charset="0"/>
                        <a:cs typeface="Cambria Math" charset="0"/>
                      </a:rPr>
                      <m:t>𝜇</m:t>
                    </m:r>
                  </m:oMath>
                </a14:m>
                <a:r>
                  <a:rPr lang="en-US" sz="3600" dirty="0" smtClean="0"/>
                  <a:t>, </a:t>
                </a:r>
                <a14:m>
                  <m:oMath xmlns:m="http://schemas.openxmlformats.org/officeDocument/2006/math">
                    <m:r>
                      <a:rPr lang="mr-IN" sz="3600" i="1">
                        <a:latin typeface="Cambria Math" charset="0"/>
                        <a:ea typeface="Cambria Math" charset="0"/>
                        <a:cs typeface="Cambria Math" charset="0"/>
                      </a:rPr>
                      <m:t>𝜎</m:t>
                    </m:r>
                  </m:oMath>
                </a14:m>
                <a:r>
                  <a:rPr lang="en-US" sz="3600" dirty="0" smtClean="0"/>
                  <a:t> = </a:t>
                </a:r>
                <a:r>
                  <a:rPr lang="en-US" sz="3600" dirty="0" err="1" smtClean="0"/>
                  <a:t>r.v</a:t>
                </a:r>
                <a:r>
                  <a:rPr lang="en-US" sz="3600" dirty="0" smtClean="0"/>
                  <a:t>./population mean, standard deviation</a:t>
                </a:r>
                <a:endParaRPr lang="en-US"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8"/>
                </a:stretch>
              </a:blipFill>
            </p:spPr>
            <p:txBody>
              <a:bodyPr/>
              <a:lstStyle/>
              <a:p>
                <a:r>
                  <a:rPr lang="en-US">
                    <a:noFill/>
                  </a:rPr>
                  <a:t> </a:t>
                </a:r>
              </a:p>
            </p:txBody>
          </p:sp>
        </mc:Fallback>
      </mc:AlternateContent>
    </p:spTree>
    <p:extLst>
      <p:ext uri="{BB962C8B-B14F-4D97-AF65-F5344CB8AC3E}">
        <p14:creationId xmlns:p14="http://schemas.microsoft.com/office/powerpoint/2010/main" val="161407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Example: Weight for a population of rabbits follows a normal distribution </a:t>
                </a:r>
                <a14:m>
                  <m:oMath xmlns:m="http://schemas.openxmlformats.org/officeDocument/2006/math">
                    <m:r>
                      <a:rPr lang="en-US" i="1">
                        <a:latin typeface="Cambria Math" charset="0"/>
                        <a:ea typeface="Cambria Math" charset="0"/>
                        <a:cs typeface="Cambria Math" charset="0"/>
                      </a:rPr>
                      <m:t>𝑁</m:t>
                    </m:r>
                    <m:r>
                      <a:rPr lang="en-US" i="1">
                        <a:latin typeface="Cambria Math" charset="0"/>
                        <a:ea typeface="Cambria Math" charset="0"/>
                        <a:cs typeface="Cambria Math" charset="0"/>
                      </a:rPr>
                      <m:t>(2.6,  1.1)</m:t>
                    </m:r>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2364" b="-20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smtClean="0"/>
              </a:p>
              <a:p>
                <a:r>
                  <a:rPr lang="en-US" dirty="0" smtClean="0"/>
                  <a:t>What is the Z-score for a 3 pound rabbit?</a:t>
                </a:r>
              </a:p>
              <a:p>
                <a:pPr marL="917575" indent="-77788"/>
                <a14:m>
                  <m:oMath xmlns:m="http://schemas.openxmlformats.org/officeDocument/2006/math">
                    <m:r>
                      <a:rPr lang="en-US" i="1">
                        <a:latin typeface="Cambria Math" charset="0"/>
                      </a:rPr>
                      <m:t>𝑍</m:t>
                    </m:r>
                    <m:r>
                      <a:rPr lang="en-US" i="1">
                        <a:latin typeface="Cambria Math" charset="0"/>
                      </a:rPr>
                      <m:t>= </m:t>
                    </m:r>
                    <m:f>
                      <m:fPr>
                        <m:ctrlPr>
                          <a:rPr lang="mr-IN" i="1">
                            <a:latin typeface="Cambria Math" charset="0"/>
                          </a:rPr>
                        </m:ctrlPr>
                      </m:fPr>
                      <m:num>
                        <m:r>
                          <a:rPr lang="en-US" i="1">
                            <a:latin typeface="Cambria Math" charset="0"/>
                          </a:rPr>
                          <m:t>𝑥</m:t>
                        </m:r>
                        <m:r>
                          <a:rPr lang="en-US" i="1">
                            <a:latin typeface="Cambria Math" charset="0"/>
                          </a:rPr>
                          <m:t>−</m:t>
                        </m:r>
                        <m:r>
                          <a:rPr lang="en-US" i="1">
                            <a:latin typeface="Cambria Math" charset="0"/>
                            <a:ea typeface="Cambria Math" charset="0"/>
                            <a:cs typeface="Cambria Math" charset="0"/>
                          </a:rPr>
                          <m:t>𝜇</m:t>
                        </m:r>
                      </m:num>
                      <m:den>
                        <m:r>
                          <a:rPr lang="mr-IN" i="1">
                            <a:latin typeface="Cambria Math" charset="0"/>
                            <a:ea typeface="Cambria Math" charset="0"/>
                            <a:cs typeface="Cambria Math" charset="0"/>
                          </a:rPr>
                          <m:t>𝜎</m:t>
                        </m:r>
                      </m:den>
                    </m:f>
                  </m:oMath>
                </a14:m>
                <a:r>
                  <a:rPr lang="en-US" dirty="0" smtClean="0"/>
                  <a:t> = </a:t>
                </a:r>
                <a14:m>
                  <m:oMath xmlns:m="http://schemas.openxmlformats.org/officeDocument/2006/math">
                    <m:f>
                      <m:fPr>
                        <m:ctrlPr>
                          <a:rPr lang="mr-IN" i="1">
                            <a:latin typeface="Cambria Math" charset="0"/>
                          </a:rPr>
                        </m:ctrlPr>
                      </m:fPr>
                      <m:num>
                        <m:r>
                          <a:rPr lang="en-US" b="0" i="1" smtClean="0">
                            <a:latin typeface="Cambria Math" charset="0"/>
                          </a:rPr>
                          <m:t>3</m:t>
                        </m:r>
                        <m:r>
                          <a:rPr lang="en-US" i="1">
                            <a:latin typeface="Cambria Math" charset="0"/>
                          </a:rPr>
                          <m:t>−</m:t>
                        </m:r>
                        <m:r>
                          <a:rPr lang="en-US" b="0" i="1" smtClean="0">
                            <a:latin typeface="Cambria Math" charset="0"/>
                          </a:rPr>
                          <m:t>2.6</m:t>
                        </m:r>
                      </m:num>
                      <m:den>
                        <m:rad>
                          <m:radPr>
                            <m:degHide m:val="on"/>
                            <m:ctrlPr>
                              <a:rPr lang="en-US" i="1" smtClean="0">
                                <a:latin typeface="Cambria Math" charset="0"/>
                                <a:ea typeface="Cambria Math" charset="0"/>
                                <a:cs typeface="Cambria Math" charset="0"/>
                              </a:rPr>
                            </m:ctrlPr>
                          </m:radPr>
                          <m:deg/>
                          <m:e>
                            <m:r>
                              <a:rPr lang="en-US" b="0" i="1" smtClean="0">
                                <a:latin typeface="Cambria Math" charset="0"/>
                                <a:ea typeface="Cambria Math" charset="0"/>
                                <a:cs typeface="Cambria Math" charset="0"/>
                              </a:rPr>
                              <m:t>1.1</m:t>
                            </m:r>
                          </m:e>
                        </m:rad>
                      </m:den>
                    </m:f>
                  </m:oMath>
                </a14:m>
                <a:r>
                  <a:rPr lang="en-US" dirty="0"/>
                  <a:t> = </a:t>
                </a:r>
                <a:r>
                  <a:rPr lang="en-US" b="1" dirty="0" smtClean="0"/>
                  <a:t>0.381</a:t>
                </a:r>
              </a:p>
              <a:p>
                <a:pPr marL="115888" indent="-77788"/>
                <a:r>
                  <a:rPr lang="en-US" dirty="0"/>
                  <a:t>What is </a:t>
                </a:r>
                <a:r>
                  <a:rPr lang="en-US" dirty="0" smtClean="0"/>
                  <a:t>probability a rabbit weighs less than 3 pounds?</a:t>
                </a:r>
              </a:p>
              <a:p>
                <a:pPr marL="115888" indent="-77788"/>
                <a:endParaRPr lang="en-US" dirty="0"/>
              </a:p>
              <a:p>
                <a:pPr marL="917575" indent="-77788"/>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515"/>
                </a:stretch>
              </a:blipFill>
            </p:spPr>
            <p:txBody>
              <a:bodyPr/>
              <a:lstStyle/>
              <a:p>
                <a:r>
                  <a:rPr lang="en-US">
                    <a:noFill/>
                  </a:rPr>
                  <a:t> </a:t>
                </a:r>
              </a:p>
            </p:txBody>
          </p:sp>
        </mc:Fallback>
      </mc:AlternateContent>
      <p:sp>
        <p:nvSpPr>
          <p:cNvPr id="4" name="TextBox 3"/>
          <p:cNvSpPr txBox="1"/>
          <p:nvPr/>
        </p:nvSpPr>
        <p:spPr>
          <a:xfrm>
            <a:off x="1769165" y="4711148"/>
            <a:ext cx="3583032" cy="430887"/>
          </a:xfrm>
          <a:prstGeom prst="rect">
            <a:avLst/>
          </a:prstGeom>
          <a:noFill/>
        </p:spPr>
        <p:txBody>
          <a:bodyPr wrap="none" rtlCol="0">
            <a:spAutoFit/>
          </a:bodyPr>
          <a:lstStyle/>
          <a:p>
            <a:r>
              <a:rPr lang="en-US" sz="2200" dirty="0" err="1" smtClean="0">
                <a:latin typeface="Monaco" charset="0"/>
                <a:ea typeface="Monaco" charset="0"/>
                <a:cs typeface="Monaco" charset="0"/>
              </a:rPr>
              <a:t>pnorm</a:t>
            </a:r>
            <a:r>
              <a:rPr lang="en-US" sz="2200" dirty="0" smtClean="0">
                <a:latin typeface="Monaco" charset="0"/>
                <a:ea typeface="Monaco" charset="0"/>
                <a:cs typeface="Monaco" charset="0"/>
              </a:rPr>
              <a:t>(0.381) = 0.648</a:t>
            </a:r>
            <a:endParaRPr lang="en-US" sz="2200" dirty="0">
              <a:latin typeface="Monaco" charset="0"/>
              <a:ea typeface="Monaco" charset="0"/>
              <a:cs typeface="Monaco" charset="0"/>
            </a:endParaRPr>
          </a:p>
        </p:txBody>
      </p:sp>
      <p:sp>
        <p:nvSpPr>
          <p:cNvPr id="5" name="TextBox 4"/>
          <p:cNvSpPr txBox="1"/>
          <p:nvPr/>
        </p:nvSpPr>
        <p:spPr>
          <a:xfrm>
            <a:off x="6453808" y="3380336"/>
            <a:ext cx="4788234" cy="369332"/>
          </a:xfrm>
          <a:prstGeom prst="rect">
            <a:avLst/>
          </a:prstGeom>
          <a:noFill/>
        </p:spPr>
        <p:txBody>
          <a:bodyPr wrap="none" rtlCol="0">
            <a:spAutoFit/>
          </a:bodyPr>
          <a:lstStyle/>
          <a:p>
            <a:r>
              <a:rPr lang="en-US" dirty="0" smtClean="0">
                <a:solidFill>
                  <a:srgbClr val="C00000"/>
                </a:solidFill>
              </a:rPr>
              <a:t>Does is make sense that this number is positive?</a:t>
            </a:r>
            <a:endParaRPr lang="en-US" dirty="0">
              <a:solidFill>
                <a:srgbClr val="C00000"/>
              </a:solidFill>
            </a:endParaRPr>
          </a:p>
        </p:txBody>
      </p:sp>
      <p:sp>
        <p:nvSpPr>
          <p:cNvPr id="6" name="TextBox 5"/>
          <p:cNvSpPr txBox="1"/>
          <p:nvPr/>
        </p:nvSpPr>
        <p:spPr>
          <a:xfrm>
            <a:off x="1769165" y="5438207"/>
            <a:ext cx="5622052" cy="430887"/>
          </a:xfrm>
          <a:prstGeom prst="rect">
            <a:avLst/>
          </a:prstGeom>
          <a:noFill/>
        </p:spPr>
        <p:txBody>
          <a:bodyPr wrap="none" rtlCol="0">
            <a:spAutoFit/>
          </a:bodyPr>
          <a:lstStyle/>
          <a:p>
            <a:r>
              <a:rPr lang="en-US" sz="2200" dirty="0" err="1" smtClean="0">
                <a:latin typeface="Monaco" charset="0"/>
                <a:ea typeface="Monaco" charset="0"/>
                <a:cs typeface="Monaco" charset="0"/>
              </a:rPr>
              <a:t>pnorm</a:t>
            </a:r>
            <a:r>
              <a:rPr lang="en-US" sz="2200" dirty="0" smtClean="0">
                <a:latin typeface="Monaco" charset="0"/>
                <a:ea typeface="Monaco" charset="0"/>
                <a:cs typeface="Monaco" charset="0"/>
              </a:rPr>
              <a:t>(3, 2.6, </a:t>
            </a:r>
            <a:r>
              <a:rPr lang="en-US" sz="2200" dirty="0" err="1" smtClean="0">
                <a:latin typeface="Monaco" charset="0"/>
                <a:ea typeface="Monaco" charset="0"/>
                <a:cs typeface="Monaco" charset="0"/>
              </a:rPr>
              <a:t>sqrt</a:t>
            </a:r>
            <a:r>
              <a:rPr lang="en-US" sz="2200" dirty="0" smtClean="0">
                <a:latin typeface="Monaco" charset="0"/>
                <a:ea typeface="Monaco" charset="0"/>
                <a:cs typeface="Monaco" charset="0"/>
              </a:rPr>
              <a:t>(1.1)) = 0.648</a:t>
            </a:r>
            <a:endParaRPr lang="en-US" sz="2200" dirty="0">
              <a:latin typeface="Monaco" charset="0"/>
              <a:ea typeface="Monaco" charset="0"/>
              <a:cs typeface="Monaco" charset="0"/>
            </a:endParaRPr>
          </a:p>
        </p:txBody>
      </p:sp>
      <p:sp>
        <p:nvSpPr>
          <p:cNvPr id="7" name="TextBox 6"/>
          <p:cNvSpPr txBox="1"/>
          <p:nvPr/>
        </p:nvSpPr>
        <p:spPr>
          <a:xfrm>
            <a:off x="7832034" y="5468984"/>
            <a:ext cx="4194313" cy="369332"/>
          </a:xfrm>
          <a:prstGeom prst="rect">
            <a:avLst/>
          </a:prstGeom>
          <a:noFill/>
        </p:spPr>
        <p:txBody>
          <a:bodyPr wrap="square" rtlCol="0">
            <a:spAutoFit/>
          </a:bodyPr>
          <a:lstStyle/>
          <a:p>
            <a:r>
              <a:rPr lang="en-US" b="1" dirty="0" smtClean="0">
                <a:solidFill>
                  <a:srgbClr val="C00000"/>
                </a:solidFill>
              </a:rPr>
              <a:t>THE FUTURE IS NOW</a:t>
            </a:r>
            <a:endParaRPr lang="en-US" b="1" dirty="0">
              <a:solidFill>
                <a:srgbClr val="C00000"/>
              </a:solidFill>
            </a:endParaRPr>
          </a:p>
        </p:txBody>
      </p:sp>
    </p:spTree>
    <p:extLst>
      <p:ext uri="{BB962C8B-B14F-4D97-AF65-F5344CB8AC3E}">
        <p14:creationId xmlns:p14="http://schemas.microsoft.com/office/powerpoint/2010/main" val="192814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distributions functions, revisited</a:t>
            </a:r>
            <a:endParaRPr lang="en-US" dirty="0"/>
          </a:p>
        </p:txBody>
      </p:sp>
      <p:sp>
        <p:nvSpPr>
          <p:cNvPr id="3" name="Content Placeholder 2"/>
          <p:cNvSpPr>
            <a:spLocks noGrp="1"/>
          </p:cNvSpPr>
          <p:nvPr>
            <p:ph idx="1"/>
          </p:nvPr>
        </p:nvSpPr>
        <p:spPr/>
        <p:txBody>
          <a:bodyPr/>
          <a:lstStyle/>
          <a:p>
            <a:r>
              <a:rPr lang="en-US" dirty="0" smtClean="0"/>
              <a:t>All functions assume standard normal. Provide additional arguments for other </a:t>
            </a:r>
            <a:r>
              <a:rPr lang="en-US" dirty="0" err="1" smtClean="0"/>
              <a:t>normals</a:t>
            </a:r>
            <a:r>
              <a:rPr lang="en-US" dirty="0" smtClean="0"/>
              <a: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757102602"/>
              </p:ext>
            </p:extLst>
          </p:nvPr>
        </p:nvGraphicFramePr>
        <p:xfrm>
          <a:off x="1917550" y="3539247"/>
          <a:ext cx="8799755" cy="792480"/>
        </p:xfrm>
        <a:graphic>
          <a:graphicData uri="http://schemas.openxmlformats.org/drawingml/2006/table">
            <a:tbl>
              <a:tblPr firstRow="1" bandRow="1">
                <a:tableStyleId>{5C22544A-7EE6-4342-B048-85BDC9FD1C3A}</a:tableStyleId>
              </a:tblPr>
              <a:tblGrid>
                <a:gridCol w="3851238"/>
                <a:gridCol w="4948517"/>
              </a:tblGrid>
              <a:tr h="358300">
                <a:tc>
                  <a:txBody>
                    <a:bodyPr/>
                    <a:lstStyle/>
                    <a:p>
                      <a:pPr algn="ctr"/>
                      <a:r>
                        <a:rPr lang="en-US" sz="2200" b="1" dirty="0" smtClean="0">
                          <a:solidFill>
                            <a:schemeClr val="tx1"/>
                          </a:solidFill>
                          <a:latin typeface="+mn-lt"/>
                        </a:rPr>
                        <a:t>Standard normal</a:t>
                      </a:r>
                      <a:endParaRPr lang="en-US" sz="2200" b="1"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200" b="1" dirty="0" smtClean="0">
                          <a:solidFill>
                            <a:schemeClr val="tx1"/>
                          </a:solidFill>
                          <a:latin typeface="+mn-lt"/>
                        </a:rPr>
                        <a:t>Any normal</a:t>
                      </a:r>
                      <a:endParaRPr lang="en-US" sz="22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r h="3583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smtClean="0">
                          <a:solidFill>
                            <a:schemeClr val="tx1"/>
                          </a:solidFill>
                          <a:effectLst/>
                          <a:latin typeface="Monaco" charset="0"/>
                          <a:ea typeface="Monaco" charset="0"/>
                          <a:cs typeface="Monaco" charset="0"/>
                        </a:rPr>
                        <a:t>pnorm</a:t>
                      </a:r>
                      <a:r>
                        <a:rPr lang="en-US" sz="1800" kern="1200" dirty="0" smtClean="0">
                          <a:solidFill>
                            <a:schemeClr val="tx1"/>
                          </a:solidFill>
                          <a:effectLst/>
                          <a:latin typeface="Monaco" charset="0"/>
                          <a:ea typeface="Monaco" charset="0"/>
                          <a:cs typeface="Monaco" charset="0"/>
                        </a:rPr>
                        <a:t>(q) = </a:t>
                      </a:r>
                      <a:r>
                        <a:rPr lang="en-US" sz="1800" kern="1200" dirty="0" err="1" smtClean="0">
                          <a:solidFill>
                            <a:schemeClr val="tx1"/>
                          </a:solidFill>
                          <a:effectLst/>
                          <a:latin typeface="Monaco" charset="0"/>
                          <a:ea typeface="Monaco" charset="0"/>
                          <a:cs typeface="Monaco" charset="0"/>
                        </a:rPr>
                        <a:t>pnorm</a:t>
                      </a:r>
                      <a:r>
                        <a:rPr lang="en-US" sz="1800" kern="1200" dirty="0" smtClean="0">
                          <a:solidFill>
                            <a:schemeClr val="tx1"/>
                          </a:solidFill>
                          <a:effectLst/>
                          <a:latin typeface="Monaco" charset="0"/>
                          <a:ea typeface="Monaco" charset="0"/>
                          <a:cs typeface="Monaco" charset="0"/>
                        </a:rPr>
                        <a:t>(q,</a:t>
                      </a:r>
                      <a:r>
                        <a:rPr lang="en-US" sz="1800" kern="1200" baseline="0" dirty="0" smtClean="0">
                          <a:solidFill>
                            <a:schemeClr val="tx1"/>
                          </a:solidFill>
                          <a:effectLst/>
                          <a:latin typeface="Monaco" charset="0"/>
                          <a:ea typeface="Monaco" charset="0"/>
                          <a:cs typeface="Monaco" charset="0"/>
                        </a:rPr>
                        <a:t> 0, 1)</a:t>
                      </a:r>
                      <a:endParaRPr lang="en-US" sz="1800" kern="1200" dirty="0" smtClean="0">
                        <a:solidFill>
                          <a:schemeClr val="tx1"/>
                        </a:solidFill>
                        <a:effectLst/>
                        <a:latin typeface="Monaco" charset="0"/>
                        <a:ea typeface="Monaco" charset="0"/>
                        <a:cs typeface="Monaco"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smtClean="0">
                          <a:solidFill>
                            <a:schemeClr val="tx1"/>
                          </a:solidFill>
                          <a:effectLst/>
                          <a:latin typeface="Monaco" charset="0"/>
                          <a:ea typeface="Monaco" charset="0"/>
                          <a:cs typeface="Monaco" charset="0"/>
                        </a:rPr>
                        <a:t>pnorm</a:t>
                      </a:r>
                      <a:r>
                        <a:rPr lang="en-US" sz="1800" kern="1200" dirty="0" smtClean="0">
                          <a:solidFill>
                            <a:schemeClr val="tx1"/>
                          </a:solidFill>
                          <a:effectLst/>
                          <a:latin typeface="Monaco" charset="0"/>
                          <a:ea typeface="Monaco" charset="0"/>
                          <a:cs typeface="Monaco" charset="0"/>
                        </a:rPr>
                        <a:t>(q, mean, </a:t>
                      </a:r>
                      <a:r>
                        <a:rPr lang="en-US" sz="1800" kern="1200" dirty="0" err="1" smtClean="0">
                          <a:solidFill>
                            <a:schemeClr val="tx1"/>
                          </a:solidFill>
                          <a:effectLst/>
                          <a:latin typeface="Monaco" charset="0"/>
                          <a:ea typeface="Monaco" charset="0"/>
                          <a:cs typeface="Monaco" charset="0"/>
                        </a:rPr>
                        <a:t>sd</a:t>
                      </a:r>
                      <a:r>
                        <a:rPr lang="en-US" sz="1800" kern="1200" dirty="0" smtClean="0">
                          <a:solidFill>
                            <a:schemeClr val="tx1"/>
                          </a:solidFill>
                          <a:effectLst/>
                          <a:latin typeface="Monaco" charset="0"/>
                          <a:ea typeface="Monaco" charset="0"/>
                          <a:cs typeface="Monaco" charset="0"/>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157984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PMF for wasp sex</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833" y="2069166"/>
            <a:ext cx="7899120" cy="3949560"/>
          </a:xfrm>
        </p:spPr>
      </p:pic>
      <p:sp>
        <p:nvSpPr>
          <p:cNvPr id="7" name="TextBox 6"/>
          <p:cNvSpPr txBox="1"/>
          <p:nvPr/>
        </p:nvSpPr>
        <p:spPr>
          <a:xfrm>
            <a:off x="7409329" y="2568388"/>
            <a:ext cx="3361765" cy="892552"/>
          </a:xfrm>
          <a:prstGeom prst="rect">
            <a:avLst/>
          </a:prstGeom>
          <a:noFill/>
        </p:spPr>
        <p:txBody>
          <a:bodyPr wrap="square" rtlCol="0">
            <a:spAutoFit/>
          </a:bodyPr>
          <a:lstStyle/>
          <a:p>
            <a:r>
              <a:rPr lang="en-US" sz="2600" dirty="0" smtClean="0">
                <a:solidFill>
                  <a:srgbClr val="C00000"/>
                </a:solidFill>
              </a:rPr>
              <a:t>This </a:t>
            </a:r>
            <a:r>
              <a:rPr lang="en-US" sz="2600" b="1" dirty="0" smtClean="0">
                <a:solidFill>
                  <a:srgbClr val="C00000"/>
                </a:solidFill>
              </a:rPr>
              <a:t>is</a:t>
            </a:r>
            <a:r>
              <a:rPr lang="en-US" sz="2600" dirty="0" smtClean="0">
                <a:solidFill>
                  <a:srgbClr val="C00000"/>
                </a:solidFill>
              </a:rPr>
              <a:t> the null distribution!</a:t>
            </a:r>
            <a:endParaRPr lang="en-US" sz="2600" dirty="0">
              <a:solidFill>
                <a:srgbClr val="C00000"/>
              </a:solidFill>
            </a:endParaRPr>
          </a:p>
        </p:txBody>
      </p:sp>
    </p:spTree>
    <p:extLst>
      <p:ext uri="{BB962C8B-B14F-4D97-AF65-F5344CB8AC3E}">
        <p14:creationId xmlns:p14="http://schemas.microsoft.com/office/powerpoint/2010/main" val="3730598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Z-scores are most useful for comparing different distributions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C00000"/>
                    </a:solidFill>
                  </a:rPr>
                  <a:t>Weight for rabbit pop A is distributed </a:t>
                </a:r>
                <a14:m>
                  <m:oMath xmlns:m="http://schemas.openxmlformats.org/officeDocument/2006/math">
                    <m:r>
                      <a:rPr lang="en-US" sz="2800" i="1" smtClean="0">
                        <a:solidFill>
                          <a:srgbClr val="C00000"/>
                        </a:solidFill>
                        <a:latin typeface="Cambria Math" charset="0"/>
                        <a:ea typeface="Cambria Math" charset="0"/>
                        <a:cs typeface="Cambria Math" charset="0"/>
                      </a:rPr>
                      <m:t>𝑁</m:t>
                    </m:r>
                    <m:r>
                      <a:rPr lang="en-US" sz="2800" i="1" smtClean="0">
                        <a:solidFill>
                          <a:srgbClr val="C00000"/>
                        </a:solidFill>
                        <a:latin typeface="Cambria Math" charset="0"/>
                        <a:ea typeface="Cambria Math" charset="0"/>
                        <a:cs typeface="Cambria Math" charset="0"/>
                      </a:rPr>
                      <m:t>(2.6,  1.1)</m:t>
                    </m:r>
                  </m:oMath>
                </a14:m>
                <a:endParaRPr lang="en-US" sz="2800" dirty="0" smtClean="0">
                  <a:solidFill>
                    <a:srgbClr val="C00000"/>
                  </a:solidFill>
                </a:endParaRPr>
              </a:p>
              <a:p>
                <a:r>
                  <a:rPr lang="en-US" sz="2800" dirty="0" smtClean="0">
                    <a:solidFill>
                      <a:srgbClr val="0432FF"/>
                    </a:solidFill>
                  </a:rPr>
                  <a:t>Weight for rabbit pop B is distributed </a:t>
                </a:r>
                <a14:m>
                  <m:oMath xmlns:m="http://schemas.openxmlformats.org/officeDocument/2006/math">
                    <m:r>
                      <a:rPr lang="en-US" sz="2800" i="1">
                        <a:solidFill>
                          <a:srgbClr val="0432FF"/>
                        </a:solidFill>
                        <a:latin typeface="Cambria Math" charset="0"/>
                        <a:ea typeface="Cambria Math" charset="0"/>
                        <a:cs typeface="Cambria Math" charset="0"/>
                      </a:rPr>
                      <m:t>𝑁</m:t>
                    </m:r>
                    <m:r>
                      <a:rPr lang="en-US" sz="2800" i="1">
                        <a:solidFill>
                          <a:srgbClr val="0432FF"/>
                        </a:solidFill>
                        <a:latin typeface="Cambria Math" charset="0"/>
                        <a:ea typeface="Cambria Math" charset="0"/>
                        <a:cs typeface="Cambria Math" charset="0"/>
                      </a:rPr>
                      <m:t>(2.9,  0.17)</m:t>
                    </m:r>
                  </m:oMath>
                </a14:m>
                <a:endParaRPr lang="en-US" sz="2800" dirty="0">
                  <a:solidFill>
                    <a:srgbClr val="0432FF"/>
                  </a:solidFill>
                </a:endParaRPr>
              </a:p>
              <a:p>
                <a:r>
                  <a:rPr lang="en-US" sz="2800" dirty="0" smtClean="0"/>
                  <a:t>Which of these two rabbits is bigger? </a:t>
                </a:r>
                <a:r>
                  <a:rPr lang="en-US" sz="2800" dirty="0" smtClean="0">
                    <a:solidFill>
                      <a:srgbClr val="C00000"/>
                    </a:solidFill>
                  </a:rPr>
                  <a:t>Pop A rabbit weighting 2.95 </a:t>
                </a:r>
                <a:r>
                  <a:rPr lang="en-US" sz="2800" dirty="0" err="1" smtClean="0">
                    <a:solidFill>
                      <a:srgbClr val="C00000"/>
                    </a:solidFill>
                  </a:rPr>
                  <a:t>lbs</a:t>
                </a:r>
                <a:r>
                  <a:rPr lang="en-US" sz="2800" dirty="0" smtClean="0"/>
                  <a:t>, or </a:t>
                </a:r>
                <a:r>
                  <a:rPr lang="en-US" sz="2800" dirty="0" smtClean="0">
                    <a:solidFill>
                      <a:srgbClr val="0432FF"/>
                    </a:solidFill>
                  </a:rPr>
                  <a:t>pop B rabbit weighing 3.1 </a:t>
                </a:r>
                <a:r>
                  <a:rPr lang="en-US" sz="2800" dirty="0" err="1" smtClean="0">
                    <a:solidFill>
                      <a:srgbClr val="0432FF"/>
                    </a:solidFill>
                  </a:rPr>
                  <a:t>lbs</a:t>
                </a:r>
                <a:r>
                  <a:rPr lang="en-US" sz="2800" dirty="0" smtClean="0"/>
                  <a:t>?</a:t>
                </a:r>
              </a:p>
              <a:p>
                <a:r>
                  <a:rPr lang="en-US" dirty="0" smtClean="0">
                    <a:solidFill>
                      <a:srgbClr val="C00000"/>
                    </a:solidFill>
                  </a:rPr>
                  <a:t>Population A: </a:t>
                </a:r>
                <a14:m>
                  <m:oMath xmlns:m="http://schemas.openxmlformats.org/officeDocument/2006/math">
                    <m:r>
                      <a:rPr lang="en-US" b="0" i="0" smtClean="0">
                        <a:solidFill>
                          <a:srgbClr val="C00000"/>
                        </a:solidFill>
                        <a:latin typeface="Cambria Math" charset="0"/>
                      </a:rPr>
                      <m:t>  </m:t>
                    </m:r>
                    <m:r>
                      <a:rPr lang="en-US" i="1">
                        <a:solidFill>
                          <a:srgbClr val="C00000"/>
                        </a:solidFill>
                        <a:latin typeface="Cambria Math" charset="0"/>
                      </a:rPr>
                      <m:t>𝑍</m:t>
                    </m:r>
                    <m:r>
                      <a:rPr lang="en-US" i="1">
                        <a:solidFill>
                          <a:srgbClr val="C00000"/>
                        </a:solidFill>
                        <a:latin typeface="Cambria Math" charset="0"/>
                      </a:rPr>
                      <m:t>= </m:t>
                    </m:r>
                    <m:f>
                      <m:fPr>
                        <m:ctrlPr>
                          <a:rPr lang="mr-IN" i="1">
                            <a:solidFill>
                              <a:srgbClr val="C00000"/>
                            </a:solidFill>
                            <a:latin typeface="Cambria Math" charset="0"/>
                          </a:rPr>
                        </m:ctrlPr>
                      </m:fPr>
                      <m:num>
                        <m:r>
                          <a:rPr lang="en-US" i="1">
                            <a:solidFill>
                              <a:srgbClr val="C00000"/>
                            </a:solidFill>
                            <a:latin typeface="Cambria Math" charset="0"/>
                          </a:rPr>
                          <m:t>𝑥</m:t>
                        </m:r>
                        <m:r>
                          <a:rPr lang="en-US" i="1">
                            <a:solidFill>
                              <a:srgbClr val="C00000"/>
                            </a:solidFill>
                            <a:latin typeface="Cambria Math" charset="0"/>
                          </a:rPr>
                          <m:t>−</m:t>
                        </m:r>
                        <m:r>
                          <a:rPr lang="en-US" i="1">
                            <a:solidFill>
                              <a:srgbClr val="C00000"/>
                            </a:solidFill>
                            <a:latin typeface="Cambria Math" charset="0"/>
                            <a:ea typeface="Cambria Math" charset="0"/>
                            <a:cs typeface="Cambria Math" charset="0"/>
                          </a:rPr>
                          <m:t>𝜇</m:t>
                        </m:r>
                      </m:num>
                      <m:den>
                        <m:r>
                          <a:rPr lang="mr-IN" i="1">
                            <a:solidFill>
                              <a:srgbClr val="C00000"/>
                            </a:solidFill>
                            <a:latin typeface="Cambria Math" charset="0"/>
                            <a:ea typeface="Cambria Math" charset="0"/>
                            <a:cs typeface="Cambria Math" charset="0"/>
                          </a:rPr>
                          <m:t>𝜎</m:t>
                        </m:r>
                      </m:den>
                    </m:f>
                    <m:r>
                      <a:rPr lang="en-US" b="0" i="1" smtClean="0">
                        <a:solidFill>
                          <a:srgbClr val="C00000"/>
                        </a:solidFill>
                        <a:latin typeface="Cambria Math" charset="0"/>
                        <a:ea typeface="Cambria Math" charset="0"/>
                        <a:cs typeface="Cambria Math" charset="0"/>
                      </a:rPr>
                      <m:t>=</m:t>
                    </m:r>
                    <m:f>
                      <m:fPr>
                        <m:ctrlPr>
                          <a:rPr lang="mr-IN" i="1">
                            <a:solidFill>
                              <a:srgbClr val="C00000"/>
                            </a:solidFill>
                            <a:latin typeface="Cambria Math" charset="0"/>
                          </a:rPr>
                        </m:ctrlPr>
                      </m:fPr>
                      <m:num>
                        <m:r>
                          <a:rPr lang="en-US" b="0" i="1" smtClean="0">
                            <a:solidFill>
                              <a:srgbClr val="C00000"/>
                            </a:solidFill>
                            <a:latin typeface="Cambria Math" charset="0"/>
                          </a:rPr>
                          <m:t>2.95</m:t>
                        </m:r>
                        <m:r>
                          <a:rPr lang="en-US" i="1">
                            <a:solidFill>
                              <a:srgbClr val="C00000"/>
                            </a:solidFill>
                            <a:latin typeface="Cambria Math" charset="0"/>
                          </a:rPr>
                          <m:t>−</m:t>
                        </m:r>
                        <m:r>
                          <a:rPr lang="en-US" b="0" i="1" smtClean="0">
                            <a:solidFill>
                              <a:srgbClr val="C00000"/>
                            </a:solidFill>
                            <a:latin typeface="Cambria Math" charset="0"/>
                          </a:rPr>
                          <m:t>2.6</m:t>
                        </m:r>
                      </m:num>
                      <m:den>
                        <m:rad>
                          <m:radPr>
                            <m:degHide m:val="on"/>
                            <m:ctrlPr>
                              <a:rPr lang="en-US" i="1" smtClean="0">
                                <a:solidFill>
                                  <a:srgbClr val="C00000"/>
                                </a:solidFill>
                                <a:latin typeface="Cambria Math" charset="0"/>
                                <a:ea typeface="Cambria Math" charset="0"/>
                                <a:cs typeface="Cambria Math" charset="0"/>
                              </a:rPr>
                            </m:ctrlPr>
                          </m:radPr>
                          <m:deg/>
                          <m:e>
                            <m:r>
                              <a:rPr lang="en-US" b="0" i="1" smtClean="0">
                                <a:solidFill>
                                  <a:srgbClr val="C00000"/>
                                </a:solidFill>
                                <a:latin typeface="Cambria Math" charset="0"/>
                                <a:ea typeface="Cambria Math" charset="0"/>
                                <a:cs typeface="Cambria Math" charset="0"/>
                              </a:rPr>
                              <m:t>1.1</m:t>
                            </m:r>
                          </m:e>
                        </m:rad>
                      </m:den>
                    </m:f>
                    <m:r>
                      <a:rPr lang="en-US" b="0" i="1" smtClean="0">
                        <a:solidFill>
                          <a:srgbClr val="C00000"/>
                        </a:solidFill>
                        <a:latin typeface="Cambria Math" charset="0"/>
                        <a:ea typeface="Cambria Math" charset="0"/>
                        <a:cs typeface="Cambria Math" charset="0"/>
                      </a:rPr>
                      <m:t>=0.334</m:t>
                    </m:r>
                  </m:oMath>
                </a14:m>
                <a:endParaRPr lang="en-US" dirty="0" smtClean="0">
                  <a:solidFill>
                    <a:srgbClr val="0432FF"/>
                  </a:solidFill>
                </a:endParaRPr>
              </a:p>
              <a:p>
                <a:r>
                  <a:rPr lang="en-US" dirty="0" smtClean="0">
                    <a:solidFill>
                      <a:srgbClr val="0432FF"/>
                    </a:solidFill>
                  </a:rPr>
                  <a:t>Population B</a:t>
                </a:r>
                <a:r>
                  <a:rPr lang="en-US" dirty="0">
                    <a:solidFill>
                      <a:srgbClr val="0432FF"/>
                    </a:solidFill>
                  </a:rPr>
                  <a:t>: </a:t>
                </a:r>
                <a14:m>
                  <m:oMath xmlns:m="http://schemas.openxmlformats.org/officeDocument/2006/math">
                    <m:r>
                      <a:rPr lang="en-US">
                        <a:solidFill>
                          <a:srgbClr val="0432FF"/>
                        </a:solidFill>
                        <a:latin typeface="Cambria Math" charset="0"/>
                      </a:rPr>
                      <m:t>  </m:t>
                    </m:r>
                    <m:r>
                      <a:rPr lang="en-US" i="1">
                        <a:solidFill>
                          <a:srgbClr val="0432FF"/>
                        </a:solidFill>
                        <a:latin typeface="Cambria Math" charset="0"/>
                      </a:rPr>
                      <m:t>𝑍</m:t>
                    </m:r>
                    <m:r>
                      <a:rPr lang="en-US" i="1">
                        <a:solidFill>
                          <a:srgbClr val="0432FF"/>
                        </a:solidFill>
                        <a:latin typeface="Cambria Math" charset="0"/>
                      </a:rPr>
                      <m:t>= </m:t>
                    </m:r>
                    <m:f>
                      <m:fPr>
                        <m:ctrlPr>
                          <a:rPr lang="mr-IN" i="1">
                            <a:solidFill>
                              <a:srgbClr val="0432FF"/>
                            </a:solidFill>
                            <a:latin typeface="Cambria Math" charset="0"/>
                          </a:rPr>
                        </m:ctrlPr>
                      </m:fPr>
                      <m:num>
                        <m:r>
                          <a:rPr lang="en-US" i="1">
                            <a:solidFill>
                              <a:srgbClr val="0432FF"/>
                            </a:solidFill>
                            <a:latin typeface="Cambria Math" charset="0"/>
                          </a:rPr>
                          <m:t>𝑥</m:t>
                        </m:r>
                        <m:r>
                          <a:rPr lang="en-US" i="1">
                            <a:solidFill>
                              <a:srgbClr val="0432FF"/>
                            </a:solidFill>
                            <a:latin typeface="Cambria Math" charset="0"/>
                          </a:rPr>
                          <m:t>−</m:t>
                        </m:r>
                        <m:r>
                          <a:rPr lang="en-US" i="1">
                            <a:solidFill>
                              <a:srgbClr val="0432FF"/>
                            </a:solidFill>
                            <a:latin typeface="Cambria Math" charset="0"/>
                            <a:ea typeface="Cambria Math" charset="0"/>
                            <a:cs typeface="Cambria Math" charset="0"/>
                          </a:rPr>
                          <m:t>𝜇</m:t>
                        </m:r>
                      </m:num>
                      <m:den>
                        <m:r>
                          <a:rPr lang="mr-IN" i="1">
                            <a:solidFill>
                              <a:srgbClr val="0432FF"/>
                            </a:solidFill>
                            <a:latin typeface="Cambria Math" charset="0"/>
                            <a:ea typeface="Cambria Math" charset="0"/>
                            <a:cs typeface="Cambria Math" charset="0"/>
                          </a:rPr>
                          <m:t>𝜎</m:t>
                        </m:r>
                      </m:den>
                    </m:f>
                    <m:r>
                      <a:rPr lang="en-US" i="1">
                        <a:solidFill>
                          <a:srgbClr val="0432FF"/>
                        </a:solidFill>
                        <a:latin typeface="Cambria Math" charset="0"/>
                        <a:ea typeface="Cambria Math" charset="0"/>
                        <a:cs typeface="Cambria Math" charset="0"/>
                      </a:rPr>
                      <m:t>=</m:t>
                    </m:r>
                    <m:f>
                      <m:fPr>
                        <m:ctrlPr>
                          <a:rPr lang="mr-IN" i="1">
                            <a:solidFill>
                              <a:srgbClr val="0432FF"/>
                            </a:solidFill>
                            <a:latin typeface="Cambria Math" charset="0"/>
                          </a:rPr>
                        </m:ctrlPr>
                      </m:fPr>
                      <m:num>
                        <m:r>
                          <a:rPr lang="en-US" b="0" i="1" smtClean="0">
                            <a:solidFill>
                              <a:srgbClr val="0432FF"/>
                            </a:solidFill>
                            <a:latin typeface="Cambria Math" charset="0"/>
                          </a:rPr>
                          <m:t>3.1</m:t>
                        </m:r>
                        <m:r>
                          <a:rPr lang="en-US" i="1">
                            <a:solidFill>
                              <a:srgbClr val="0432FF"/>
                            </a:solidFill>
                            <a:latin typeface="Cambria Math" charset="0"/>
                          </a:rPr>
                          <m:t>−</m:t>
                        </m:r>
                        <m:r>
                          <a:rPr lang="en-US" b="0" i="1" smtClean="0">
                            <a:solidFill>
                              <a:srgbClr val="0432FF"/>
                            </a:solidFill>
                            <a:latin typeface="Cambria Math" charset="0"/>
                          </a:rPr>
                          <m:t>2.9</m:t>
                        </m:r>
                      </m:num>
                      <m:den>
                        <m:rad>
                          <m:radPr>
                            <m:degHide m:val="on"/>
                            <m:ctrlPr>
                              <a:rPr lang="en-US" i="1">
                                <a:solidFill>
                                  <a:srgbClr val="0432FF"/>
                                </a:solidFill>
                                <a:latin typeface="Cambria Math" charset="0"/>
                                <a:ea typeface="Cambria Math" charset="0"/>
                                <a:cs typeface="Cambria Math" charset="0"/>
                              </a:rPr>
                            </m:ctrlPr>
                          </m:radPr>
                          <m:deg/>
                          <m:e>
                            <m:r>
                              <a:rPr lang="en-US" b="0" i="1" smtClean="0">
                                <a:solidFill>
                                  <a:srgbClr val="0432FF"/>
                                </a:solidFill>
                                <a:latin typeface="Cambria Math" charset="0"/>
                                <a:ea typeface="Cambria Math" charset="0"/>
                                <a:cs typeface="Cambria Math" charset="0"/>
                              </a:rPr>
                              <m:t>0.17</m:t>
                            </m:r>
                          </m:e>
                        </m:rad>
                      </m:den>
                    </m:f>
                    <m:r>
                      <a:rPr lang="en-US" i="1">
                        <a:solidFill>
                          <a:srgbClr val="0432FF"/>
                        </a:solidFill>
                        <a:latin typeface="Cambria Math" charset="0"/>
                        <a:ea typeface="Cambria Math" charset="0"/>
                        <a:cs typeface="Cambria Math" charset="0"/>
                      </a:rPr>
                      <m:t>=</m:t>
                    </m:r>
                    <m:r>
                      <a:rPr lang="en-US" b="0" i="1" smtClean="0">
                        <a:solidFill>
                          <a:srgbClr val="0432FF"/>
                        </a:solidFill>
                        <a:latin typeface="Cambria Math" charset="0"/>
                        <a:ea typeface="Cambria Math" charset="0"/>
                        <a:cs typeface="Cambria Math" charset="0"/>
                      </a:rPr>
                      <m:t>0.485</m:t>
                    </m:r>
                  </m:oMath>
                </a14:m>
                <a:endParaRPr lang="en-US" dirty="0">
                  <a:solidFill>
                    <a:srgbClr val="0432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1515" b="-303"/>
                </a:stretch>
              </a:blipFill>
            </p:spPr>
            <p:txBody>
              <a:bodyPr/>
              <a:lstStyle/>
              <a:p>
                <a:r>
                  <a:rPr lang="en-US">
                    <a:noFill/>
                  </a:rPr>
                  <a:t> </a:t>
                </a:r>
              </a:p>
            </p:txBody>
          </p:sp>
        </mc:Fallback>
      </mc:AlternateContent>
    </p:spTree>
    <p:extLst>
      <p:ext uri="{BB962C8B-B14F-4D97-AF65-F5344CB8AC3E}">
        <p14:creationId xmlns:p14="http://schemas.microsoft.com/office/powerpoint/2010/main" val="176489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1287461" cy="4023360"/>
              </a:xfrm>
            </p:spPr>
            <p:txBody>
              <a:bodyPr>
                <a:normAutofit/>
              </a:bodyPr>
              <a:lstStyle/>
              <a:p>
                <a:r>
                  <a:rPr lang="en-US" sz="2800" dirty="0" smtClean="0">
                    <a:solidFill>
                      <a:schemeClr val="tx1"/>
                    </a:solidFill>
                  </a:rPr>
                  <a:t>The height of European men is distributed as </a:t>
                </a:r>
                <a14:m>
                  <m:oMath xmlns:m="http://schemas.openxmlformats.org/officeDocument/2006/math">
                    <m:r>
                      <a:rPr lang="en-US" sz="2800" i="1">
                        <a:solidFill>
                          <a:schemeClr val="tx1"/>
                        </a:solidFill>
                        <a:latin typeface="Cambria Math" charset="0"/>
                        <a:ea typeface="Cambria Math" charset="0"/>
                        <a:cs typeface="Cambria Math" charset="0"/>
                      </a:rPr>
                      <m:t>𝑁</m:t>
                    </m:r>
                    <m:d>
                      <m:dPr>
                        <m:ctrlPr>
                          <a:rPr lang="en-US" sz="2800" i="1">
                            <a:solidFill>
                              <a:schemeClr val="tx1"/>
                            </a:solidFill>
                            <a:latin typeface="Cambria Math"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175</m:t>
                        </m:r>
                        <m:r>
                          <a:rPr lang="en-US" sz="2800" i="1">
                            <a:solidFill>
                              <a:schemeClr val="tx1"/>
                            </a:solidFill>
                            <a:latin typeface="Cambria Math" charset="0"/>
                            <a:ea typeface="Cambria Math" charset="0"/>
                            <a:cs typeface="Cambria Math" charset="0"/>
                          </a:rPr>
                          <m:t>,  </m:t>
                        </m:r>
                        <m:r>
                          <a:rPr lang="en-US" sz="2800" b="0" i="1" smtClean="0">
                            <a:solidFill>
                              <a:schemeClr val="tx1"/>
                            </a:solidFill>
                            <a:latin typeface="Cambria Math" charset="0"/>
                            <a:ea typeface="Cambria Math" charset="0"/>
                            <a:cs typeface="Cambria Math" charset="0"/>
                          </a:rPr>
                          <m:t>53.3</m:t>
                        </m:r>
                      </m:e>
                    </m:d>
                  </m:oMath>
                </a14:m>
                <a:endParaRPr lang="en-US" sz="2800" dirty="0" smtClean="0">
                  <a:solidFill>
                    <a:schemeClr val="tx1"/>
                  </a:solidFill>
                  <a:ea typeface="Cambria Math" charset="0"/>
                  <a:cs typeface="Cambria Math" charset="0"/>
                </a:endParaRPr>
              </a:p>
              <a:p>
                <a:r>
                  <a:rPr lang="en-US" sz="2800" dirty="0">
                    <a:solidFill>
                      <a:schemeClr val="tx1"/>
                    </a:solidFill>
                  </a:rPr>
                  <a:t>The height of European </a:t>
                </a:r>
                <a:r>
                  <a:rPr lang="en-US" sz="2800" dirty="0" smtClean="0">
                    <a:solidFill>
                      <a:schemeClr val="tx1"/>
                    </a:solidFill>
                  </a:rPr>
                  <a:t>women is </a:t>
                </a:r>
                <a:r>
                  <a:rPr lang="en-US" sz="2800" dirty="0">
                    <a:solidFill>
                      <a:schemeClr val="tx1"/>
                    </a:solidFill>
                  </a:rPr>
                  <a:t>distributed as </a:t>
                </a:r>
                <a14:m>
                  <m:oMath xmlns:m="http://schemas.openxmlformats.org/officeDocument/2006/math">
                    <m:r>
                      <a:rPr lang="en-US" sz="2800" i="1">
                        <a:solidFill>
                          <a:schemeClr val="tx1"/>
                        </a:solidFill>
                        <a:latin typeface="Cambria Math" charset="0"/>
                        <a:ea typeface="Cambria Math" charset="0"/>
                        <a:cs typeface="Cambria Math" charset="0"/>
                      </a:rPr>
                      <m:t>𝑁</m:t>
                    </m:r>
                    <m:r>
                      <a:rPr lang="en-US" sz="2800" i="1">
                        <a:solidFill>
                          <a:schemeClr val="tx1"/>
                        </a:solidFill>
                        <a:latin typeface="Cambria Math" charset="0"/>
                        <a:ea typeface="Cambria Math" charset="0"/>
                        <a:cs typeface="Cambria Math" charset="0"/>
                      </a:rPr>
                      <m:t>(162.5, 34.8)</m:t>
                    </m:r>
                  </m:oMath>
                </a14:m>
                <a:endParaRPr lang="en-US" sz="2800" dirty="0">
                  <a:solidFill>
                    <a:schemeClr val="tx1"/>
                  </a:solidFill>
                </a:endParaRPr>
              </a:p>
              <a:p>
                <a:endParaRPr lang="en-US" sz="2800" dirty="0" smtClean="0">
                  <a:solidFill>
                    <a:schemeClr val="tx1"/>
                  </a:solidFill>
                </a:endParaRPr>
              </a:p>
              <a:p>
                <a:r>
                  <a:rPr lang="en-US" sz="2800" dirty="0" smtClean="0">
                    <a:solidFill>
                      <a:schemeClr val="tx1"/>
                    </a:solidFill>
                  </a:rPr>
                  <a:t>What proportion of men is shorter than 150 cm, aka P(man &lt; 150)?</a:t>
                </a:r>
              </a:p>
              <a:p>
                <a:endParaRPr lang="en-US" sz="2800" dirty="0" smtClean="0">
                  <a:solidFill>
                    <a:schemeClr val="tx1"/>
                  </a:solidFill>
                </a:endParaRPr>
              </a:p>
              <a:p>
                <a:endParaRPr lang="en-US" sz="28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1287461" cy="4023360"/>
              </a:xfrm>
              <a:blipFill rotWithShape="0">
                <a:blip r:embed="rId3"/>
                <a:stretch>
                  <a:fillRect l="-1080" t="-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73306" y="4195481"/>
                <a:ext cx="3482788" cy="2580835"/>
              </a:xfrm>
              <a:prstGeom prst="rect">
                <a:avLst/>
              </a:prstGeom>
              <a:noFill/>
            </p:spPr>
            <p:txBody>
              <a:bodyPr wrap="square" rtlCol="0">
                <a:spAutoFit/>
              </a:bodyPr>
              <a:lstStyle/>
              <a:p>
                <a:pPr algn="ctr"/>
                <a:r>
                  <a:rPr lang="en-US" sz="2000" b="1" dirty="0" smtClean="0"/>
                  <a:t>Using Z-scores</a:t>
                </a:r>
              </a:p>
              <a:p>
                <a:pPr algn="ctr"/>
                <a:endParaRPr lang="en-US" sz="2000" b="1" dirty="0" smtClean="0"/>
              </a:p>
              <a:p>
                <a14:m>
                  <m:oMath xmlns:m="http://schemas.openxmlformats.org/officeDocument/2006/math">
                    <m:r>
                      <a:rPr lang="en-US" sz="2000" i="1" smtClean="0">
                        <a:solidFill>
                          <a:schemeClr val="tx1"/>
                        </a:solidFill>
                        <a:latin typeface="Cambria Math" charset="0"/>
                      </a:rPr>
                      <m:t>𝑍</m:t>
                    </m:r>
                    <m:r>
                      <a:rPr lang="en-US" sz="2000" i="1" smtClean="0">
                        <a:solidFill>
                          <a:schemeClr val="tx1"/>
                        </a:solidFill>
                        <a:latin typeface="Cambria Math" charset="0"/>
                      </a:rPr>
                      <m:t>= </m:t>
                    </m:r>
                    <m:f>
                      <m:fPr>
                        <m:ctrlPr>
                          <a:rPr lang="mr-IN" sz="2000" i="1">
                            <a:solidFill>
                              <a:schemeClr val="tx1"/>
                            </a:solidFill>
                            <a:latin typeface="Cambria Math" charset="0"/>
                          </a:rPr>
                        </m:ctrlPr>
                      </m:fPr>
                      <m:num>
                        <m:r>
                          <a:rPr lang="en-US" sz="2000" i="1">
                            <a:solidFill>
                              <a:schemeClr val="tx1"/>
                            </a:solidFill>
                            <a:latin typeface="Cambria Math" charset="0"/>
                          </a:rPr>
                          <m:t>𝑥</m:t>
                        </m:r>
                        <m:r>
                          <a:rPr lang="en-US" sz="2000" i="1">
                            <a:solidFill>
                              <a:schemeClr val="tx1"/>
                            </a:solidFill>
                            <a:latin typeface="Cambria Math" charset="0"/>
                          </a:rPr>
                          <m:t>−</m:t>
                        </m:r>
                        <m:r>
                          <a:rPr lang="en-US" sz="2000" i="1">
                            <a:solidFill>
                              <a:schemeClr val="tx1"/>
                            </a:solidFill>
                            <a:latin typeface="Cambria Math" charset="0"/>
                            <a:ea typeface="Cambria Math" charset="0"/>
                            <a:cs typeface="Cambria Math" charset="0"/>
                          </a:rPr>
                          <m:t>𝜇</m:t>
                        </m:r>
                      </m:num>
                      <m:den>
                        <m:r>
                          <a:rPr lang="mr-IN" sz="2000" i="1">
                            <a:solidFill>
                              <a:schemeClr val="tx1"/>
                            </a:solidFill>
                            <a:latin typeface="Cambria Math" charset="0"/>
                            <a:ea typeface="Cambria Math" charset="0"/>
                            <a:cs typeface="Cambria Math" charset="0"/>
                          </a:rPr>
                          <m:t>𝜎</m:t>
                        </m:r>
                      </m:den>
                    </m:f>
                    <m:r>
                      <a:rPr lang="en-US" sz="2000" i="1">
                        <a:solidFill>
                          <a:schemeClr val="tx1"/>
                        </a:solidFill>
                        <a:latin typeface="Cambria Math" charset="0"/>
                        <a:ea typeface="Cambria Math" charset="0"/>
                        <a:cs typeface="Cambria Math" charset="0"/>
                      </a:rPr>
                      <m:t>=</m:t>
                    </m:r>
                    <m:f>
                      <m:fPr>
                        <m:ctrlPr>
                          <a:rPr lang="mr-IN" sz="2000" i="1">
                            <a:solidFill>
                              <a:schemeClr val="tx1"/>
                            </a:solidFill>
                            <a:latin typeface="Cambria Math" charset="0"/>
                          </a:rPr>
                        </m:ctrlPr>
                      </m:fPr>
                      <m:num>
                        <m:r>
                          <a:rPr lang="en-US" sz="2000" b="0" i="1" smtClean="0">
                            <a:solidFill>
                              <a:schemeClr val="tx1"/>
                            </a:solidFill>
                            <a:latin typeface="Cambria Math" charset="0"/>
                          </a:rPr>
                          <m:t>150</m:t>
                        </m:r>
                        <m:r>
                          <a:rPr lang="en-US" sz="2000" i="1">
                            <a:solidFill>
                              <a:schemeClr val="tx1"/>
                            </a:solidFill>
                            <a:latin typeface="Cambria Math" charset="0"/>
                          </a:rPr>
                          <m:t>−</m:t>
                        </m:r>
                        <m:r>
                          <a:rPr lang="en-US" sz="2000" b="0" i="1" smtClean="0">
                            <a:solidFill>
                              <a:schemeClr val="tx1"/>
                            </a:solidFill>
                            <a:latin typeface="Cambria Math" charset="0"/>
                          </a:rPr>
                          <m:t>175</m:t>
                        </m:r>
                      </m:num>
                      <m:den>
                        <m:rad>
                          <m:radPr>
                            <m:degHide m:val="on"/>
                            <m:ctrlPr>
                              <a:rPr lang="en-US" sz="2000" i="1">
                                <a:solidFill>
                                  <a:schemeClr val="tx1"/>
                                </a:solidFill>
                                <a:latin typeface="Cambria Math" charset="0"/>
                                <a:ea typeface="Cambria Math" charset="0"/>
                                <a:cs typeface="Cambria Math" charset="0"/>
                              </a:rPr>
                            </m:ctrlPr>
                          </m:radPr>
                          <m:deg/>
                          <m:e>
                            <m:r>
                              <a:rPr lang="en-US" sz="2000" b="0" i="1" smtClean="0">
                                <a:solidFill>
                                  <a:schemeClr val="tx1"/>
                                </a:solidFill>
                                <a:latin typeface="Cambria Math" charset="0"/>
                                <a:ea typeface="Cambria Math" charset="0"/>
                                <a:cs typeface="Cambria Math" charset="0"/>
                              </a:rPr>
                              <m:t>53.3</m:t>
                            </m:r>
                          </m:e>
                        </m:rad>
                      </m:den>
                    </m:f>
                    <m:r>
                      <a:rPr lang="en-US" sz="2000" i="1">
                        <a:solidFill>
                          <a:schemeClr val="tx1"/>
                        </a:solidFill>
                        <a:latin typeface="Cambria Math" charset="0"/>
                        <a:ea typeface="Cambria Math" charset="0"/>
                        <a:cs typeface="Cambria Math" charset="0"/>
                      </a:rPr>
                      <m:t>=</m:t>
                    </m:r>
                  </m:oMath>
                </a14:m>
                <a:r>
                  <a:rPr lang="en-US" sz="2000" dirty="0" smtClean="0">
                    <a:solidFill>
                      <a:schemeClr val="tx1"/>
                    </a:solidFill>
                  </a:rPr>
                  <a:t> -3.424</a:t>
                </a:r>
              </a:p>
              <a:p>
                <a:endParaRPr lang="en-US" sz="2000" dirty="0">
                  <a:latin typeface="Monaco" charset="0"/>
                  <a:ea typeface="Monaco" charset="0"/>
                  <a:cs typeface="Monaco" charset="0"/>
                </a:endParaRPr>
              </a:p>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pnorm</a:t>
                </a:r>
                <a:r>
                  <a:rPr lang="en-US" sz="1600" dirty="0" smtClean="0">
                    <a:latin typeface="Monaco" charset="0"/>
                    <a:ea typeface="Monaco" charset="0"/>
                    <a:cs typeface="Monaco" charset="0"/>
                  </a:rPr>
                  <a:t>(-3.424)</a:t>
                </a:r>
              </a:p>
              <a:p>
                <a:r>
                  <a:rPr lang="pt-BR" sz="1600" dirty="0">
                    <a:latin typeface="Monaco" charset="0"/>
                    <a:ea typeface="Monaco" charset="0"/>
                    <a:cs typeface="Monaco" charset="0"/>
                  </a:rPr>
                  <a:t>[1] </a:t>
                </a:r>
                <a:r>
                  <a:rPr lang="pt-BR" sz="1600" dirty="0" smtClean="0">
                    <a:latin typeface="Monaco" charset="0"/>
                    <a:ea typeface="Monaco" charset="0"/>
                    <a:cs typeface="Monaco" charset="0"/>
                  </a:rPr>
                  <a:t>0.0003085331</a:t>
                </a:r>
                <a:endParaRPr lang="pt-BR" sz="1600" dirty="0">
                  <a:latin typeface="Monaco" charset="0"/>
                  <a:ea typeface="Monaco" charset="0"/>
                  <a:cs typeface="Monaco" charset="0"/>
                </a:endParaRPr>
              </a:p>
              <a:p>
                <a:endParaRPr lang="en-US" sz="2000" dirty="0" smtClean="0"/>
              </a:p>
              <a:p>
                <a:pPr marL="285750" indent="-285750">
                  <a:buFont typeface="Wingdings" charset="2"/>
                  <a:buChar char="Ø"/>
                </a:pPr>
                <a:endParaRPr lang="en-US"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573306" y="4195481"/>
                <a:ext cx="3482788" cy="2580835"/>
              </a:xfrm>
              <a:prstGeom prst="rect">
                <a:avLst/>
              </a:prstGeom>
              <a:blipFill rotWithShape="0">
                <a:blip r:embed="rId4"/>
                <a:stretch>
                  <a:fillRect l="-876" t="-1179"/>
                </a:stretch>
              </a:blipFill>
            </p:spPr>
            <p:txBody>
              <a:bodyPr/>
              <a:lstStyle/>
              <a:p>
                <a:r>
                  <a:rPr lang="en-US">
                    <a:noFill/>
                  </a:rPr>
                  <a:t> </a:t>
                </a:r>
              </a:p>
            </p:txBody>
          </p:sp>
        </mc:Fallback>
      </mc:AlternateContent>
      <p:sp>
        <p:nvSpPr>
          <p:cNvPr id="5" name="TextBox 4"/>
          <p:cNvSpPr txBox="1"/>
          <p:nvPr/>
        </p:nvSpPr>
        <p:spPr>
          <a:xfrm>
            <a:off x="6351493" y="4195481"/>
            <a:ext cx="4069977" cy="1815882"/>
          </a:xfrm>
          <a:prstGeom prst="rect">
            <a:avLst/>
          </a:prstGeom>
          <a:noFill/>
        </p:spPr>
        <p:txBody>
          <a:bodyPr wrap="square" rtlCol="0">
            <a:spAutoFit/>
          </a:bodyPr>
          <a:lstStyle/>
          <a:p>
            <a:pPr algn="ctr"/>
            <a:r>
              <a:rPr lang="en-US" sz="2000" b="1" dirty="0" smtClean="0"/>
              <a:t>Skipping Z-scores</a:t>
            </a:r>
          </a:p>
          <a:p>
            <a:pPr algn="ctr"/>
            <a:endParaRPr lang="en-US" sz="2000" b="1" dirty="0" smtClean="0"/>
          </a:p>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pnorm</a:t>
            </a:r>
            <a:r>
              <a:rPr lang="en-US" sz="1600" dirty="0" smtClean="0">
                <a:latin typeface="Monaco" charset="0"/>
                <a:ea typeface="Monaco" charset="0"/>
                <a:cs typeface="Monaco" charset="0"/>
              </a:rPr>
              <a:t>(150, 175, </a:t>
            </a:r>
            <a:r>
              <a:rPr lang="en-US" sz="1600" dirty="0" err="1" smtClean="0">
                <a:latin typeface="Monaco" charset="0"/>
                <a:ea typeface="Monaco" charset="0"/>
                <a:cs typeface="Monaco" charset="0"/>
              </a:rPr>
              <a:t>sqrt</a:t>
            </a:r>
            <a:r>
              <a:rPr lang="en-US" sz="1600" dirty="0" smtClean="0">
                <a:latin typeface="Monaco" charset="0"/>
                <a:ea typeface="Monaco" charset="0"/>
                <a:cs typeface="Monaco" charset="0"/>
              </a:rPr>
              <a:t>(53.3))</a:t>
            </a:r>
          </a:p>
          <a:p>
            <a:r>
              <a:rPr lang="mr-IN" sz="1600" dirty="0">
                <a:latin typeface="Monaco" charset="0"/>
                <a:ea typeface="Monaco" charset="0"/>
                <a:cs typeface="Monaco" charset="0"/>
              </a:rPr>
              <a:t>[1] 0.0003081516</a:t>
            </a:r>
          </a:p>
          <a:p>
            <a:endParaRPr lang="en-US" sz="2000" dirty="0" smtClean="0"/>
          </a:p>
          <a:p>
            <a:pPr marL="285750" indent="-285750">
              <a:buFont typeface="Wingdings" charset="2"/>
              <a:buChar char="Ø"/>
            </a:pPr>
            <a:endParaRPr lang="en-US" sz="2000" dirty="0">
              <a:solidFill>
                <a:schemeClr val="tx1"/>
              </a:solidFill>
            </a:endParaRPr>
          </a:p>
        </p:txBody>
      </p:sp>
    </p:spTree>
    <p:extLst>
      <p:ext uri="{BB962C8B-B14F-4D97-AF65-F5344CB8AC3E}">
        <p14:creationId xmlns:p14="http://schemas.microsoft.com/office/powerpoint/2010/main" val="207510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1097279" y="1845734"/>
            <a:ext cx="11287461" cy="4023360"/>
          </a:xfrm>
        </p:spPr>
        <p:txBody>
          <a:bodyPr>
            <a:normAutofit/>
          </a:bodyPr>
          <a:lstStyle/>
          <a:p>
            <a:r>
              <a:rPr lang="en-US" sz="2800" dirty="0" smtClean="0">
                <a:solidFill>
                  <a:schemeClr val="tx1"/>
                </a:solidFill>
              </a:rPr>
              <a:t>What proportion of women is taller than 162.5 cm?</a:t>
            </a:r>
          </a:p>
          <a:p>
            <a:endParaRPr lang="en-US" sz="2800" dirty="0" smtClean="0">
              <a:solidFill>
                <a:schemeClr val="tx1"/>
              </a:solidFill>
            </a:endParaRPr>
          </a:p>
          <a:p>
            <a:endParaRPr lang="en-US" sz="2800" dirty="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p:sp>
        <p:nvSpPr>
          <p:cNvPr id="7" name="TextBox 6"/>
          <p:cNvSpPr txBox="1"/>
          <p:nvPr/>
        </p:nvSpPr>
        <p:spPr>
          <a:xfrm>
            <a:off x="9273987" y="1872628"/>
            <a:ext cx="2259106" cy="461665"/>
          </a:xfrm>
          <a:prstGeom prst="rect">
            <a:avLst/>
          </a:prstGeom>
          <a:noFill/>
        </p:spPr>
        <p:txBody>
          <a:bodyPr wrap="square" rtlCol="0">
            <a:spAutoFit/>
          </a:bodyPr>
          <a:lstStyle/>
          <a:p>
            <a:r>
              <a:rPr lang="en-US" sz="2400" b="1" dirty="0" smtClean="0">
                <a:solidFill>
                  <a:srgbClr val="C00000"/>
                </a:solidFill>
              </a:rPr>
              <a:t>50%</a:t>
            </a:r>
            <a:endParaRPr lang="en-US" sz="2400" b="1" dirty="0">
              <a:solidFill>
                <a:srgbClr val="C00000"/>
              </a:solidFill>
            </a:endParaRPr>
          </a:p>
        </p:txBody>
      </p:sp>
    </p:spTree>
    <p:extLst>
      <p:ext uri="{BB962C8B-B14F-4D97-AF65-F5344CB8AC3E}">
        <p14:creationId xmlns:p14="http://schemas.microsoft.com/office/powerpoint/2010/main" val="9966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1097279" y="1845734"/>
            <a:ext cx="11287461" cy="4023360"/>
          </a:xfrm>
        </p:spPr>
        <p:txBody>
          <a:bodyPr>
            <a:normAutofit/>
          </a:bodyPr>
          <a:lstStyle/>
          <a:p>
            <a:r>
              <a:rPr lang="en-US" sz="2800" dirty="0" smtClean="0">
                <a:solidFill>
                  <a:schemeClr val="tx1"/>
                </a:solidFill>
              </a:rPr>
              <a:t>What proportion of women is taller than 170 cm?</a:t>
            </a:r>
          </a:p>
          <a:p>
            <a:endParaRPr lang="en-US" sz="2800" dirty="0" smtClean="0">
              <a:solidFill>
                <a:schemeClr val="tx1"/>
              </a:solidFill>
            </a:endParaRPr>
          </a:p>
          <a:p>
            <a:endParaRPr lang="en-US" sz="2800" dirty="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13647" y="2769064"/>
                <a:ext cx="3482788" cy="2521588"/>
              </a:xfrm>
              <a:prstGeom prst="rect">
                <a:avLst/>
              </a:prstGeom>
              <a:noFill/>
            </p:spPr>
            <p:txBody>
              <a:bodyPr wrap="square" rtlCol="0">
                <a:spAutoFit/>
              </a:bodyPr>
              <a:lstStyle/>
              <a:p>
                <a:pPr algn="ctr"/>
                <a:r>
                  <a:rPr lang="en-US" sz="2000" b="1" dirty="0" smtClean="0"/>
                  <a:t>Using Z-scores</a:t>
                </a:r>
              </a:p>
              <a:p>
                <a:pPr algn="ctr"/>
                <a:endParaRPr lang="en-US" sz="2000" b="1" dirty="0" smtClean="0"/>
              </a:p>
              <a:p>
                <a14:m>
                  <m:oMath xmlns:m="http://schemas.openxmlformats.org/officeDocument/2006/math">
                    <m:r>
                      <a:rPr lang="en-US" sz="2000" i="1" smtClean="0">
                        <a:solidFill>
                          <a:schemeClr val="tx1"/>
                        </a:solidFill>
                        <a:latin typeface="Cambria Math" charset="0"/>
                      </a:rPr>
                      <m:t>𝑍</m:t>
                    </m:r>
                    <m:r>
                      <a:rPr lang="en-US" sz="2000" i="1" smtClean="0">
                        <a:solidFill>
                          <a:schemeClr val="tx1"/>
                        </a:solidFill>
                        <a:latin typeface="Cambria Math" charset="0"/>
                      </a:rPr>
                      <m:t>= </m:t>
                    </m:r>
                    <m:f>
                      <m:fPr>
                        <m:ctrlPr>
                          <a:rPr lang="mr-IN" sz="2000" i="1">
                            <a:solidFill>
                              <a:schemeClr val="tx1"/>
                            </a:solidFill>
                            <a:latin typeface="Cambria Math" charset="0"/>
                          </a:rPr>
                        </m:ctrlPr>
                      </m:fPr>
                      <m:num>
                        <m:r>
                          <a:rPr lang="en-US" sz="2000" i="1">
                            <a:solidFill>
                              <a:schemeClr val="tx1"/>
                            </a:solidFill>
                            <a:latin typeface="Cambria Math" charset="0"/>
                          </a:rPr>
                          <m:t>𝑥</m:t>
                        </m:r>
                        <m:r>
                          <a:rPr lang="en-US" sz="2000" i="1">
                            <a:solidFill>
                              <a:schemeClr val="tx1"/>
                            </a:solidFill>
                            <a:latin typeface="Cambria Math" charset="0"/>
                          </a:rPr>
                          <m:t>−</m:t>
                        </m:r>
                        <m:r>
                          <a:rPr lang="en-US" sz="2000" i="1">
                            <a:solidFill>
                              <a:schemeClr val="tx1"/>
                            </a:solidFill>
                            <a:latin typeface="Cambria Math" charset="0"/>
                            <a:ea typeface="Cambria Math" charset="0"/>
                            <a:cs typeface="Cambria Math" charset="0"/>
                          </a:rPr>
                          <m:t>𝜇</m:t>
                        </m:r>
                      </m:num>
                      <m:den>
                        <m:r>
                          <a:rPr lang="mr-IN" sz="2000" i="1">
                            <a:solidFill>
                              <a:schemeClr val="tx1"/>
                            </a:solidFill>
                            <a:latin typeface="Cambria Math" charset="0"/>
                            <a:ea typeface="Cambria Math" charset="0"/>
                            <a:cs typeface="Cambria Math" charset="0"/>
                          </a:rPr>
                          <m:t>𝜎</m:t>
                        </m:r>
                      </m:den>
                    </m:f>
                    <m:r>
                      <a:rPr lang="en-US" sz="2000" i="1">
                        <a:solidFill>
                          <a:schemeClr val="tx1"/>
                        </a:solidFill>
                        <a:latin typeface="Cambria Math" charset="0"/>
                        <a:ea typeface="Cambria Math" charset="0"/>
                        <a:cs typeface="Cambria Math" charset="0"/>
                      </a:rPr>
                      <m:t>=</m:t>
                    </m:r>
                    <m:f>
                      <m:fPr>
                        <m:ctrlPr>
                          <a:rPr lang="mr-IN" sz="2000" i="1">
                            <a:solidFill>
                              <a:schemeClr val="tx1"/>
                            </a:solidFill>
                            <a:latin typeface="Cambria Math" charset="0"/>
                          </a:rPr>
                        </m:ctrlPr>
                      </m:fPr>
                      <m:num>
                        <m:r>
                          <a:rPr lang="en-US" sz="2000" b="0" i="1" smtClean="0">
                            <a:solidFill>
                              <a:schemeClr val="tx1"/>
                            </a:solidFill>
                            <a:latin typeface="Cambria Math" charset="0"/>
                          </a:rPr>
                          <m:t>170</m:t>
                        </m:r>
                        <m:r>
                          <a:rPr lang="en-US" sz="2000" i="1">
                            <a:solidFill>
                              <a:schemeClr val="tx1"/>
                            </a:solidFill>
                            <a:latin typeface="Cambria Math" charset="0"/>
                          </a:rPr>
                          <m:t>−</m:t>
                        </m:r>
                        <m:r>
                          <a:rPr lang="en-US" sz="2000" b="0" i="1" smtClean="0">
                            <a:solidFill>
                              <a:schemeClr val="tx1"/>
                            </a:solidFill>
                            <a:latin typeface="Cambria Math" charset="0"/>
                          </a:rPr>
                          <m:t>162.5</m:t>
                        </m:r>
                      </m:num>
                      <m:den>
                        <m:rad>
                          <m:radPr>
                            <m:degHide m:val="on"/>
                            <m:ctrlPr>
                              <a:rPr lang="en-US" sz="2000" i="1">
                                <a:solidFill>
                                  <a:schemeClr val="tx1"/>
                                </a:solidFill>
                                <a:latin typeface="Cambria Math" charset="0"/>
                                <a:ea typeface="Cambria Math" charset="0"/>
                                <a:cs typeface="Cambria Math" charset="0"/>
                              </a:rPr>
                            </m:ctrlPr>
                          </m:radPr>
                          <m:deg/>
                          <m:e>
                            <m:r>
                              <a:rPr lang="en-US" sz="2000" b="0" i="1" smtClean="0">
                                <a:solidFill>
                                  <a:schemeClr val="tx1"/>
                                </a:solidFill>
                                <a:latin typeface="Cambria Math" charset="0"/>
                                <a:ea typeface="Cambria Math" charset="0"/>
                                <a:cs typeface="Cambria Math" charset="0"/>
                              </a:rPr>
                              <m:t>34.8</m:t>
                            </m:r>
                          </m:e>
                        </m:rad>
                      </m:den>
                    </m:f>
                    <m:r>
                      <a:rPr lang="en-US" sz="2000" i="1">
                        <a:solidFill>
                          <a:schemeClr val="tx1"/>
                        </a:solidFill>
                        <a:latin typeface="Cambria Math" charset="0"/>
                        <a:ea typeface="Cambria Math" charset="0"/>
                        <a:cs typeface="Cambria Math" charset="0"/>
                      </a:rPr>
                      <m:t>=</m:t>
                    </m:r>
                  </m:oMath>
                </a14:m>
                <a:r>
                  <a:rPr lang="en-US" sz="2000" dirty="0" smtClean="0">
                    <a:solidFill>
                      <a:schemeClr val="tx1"/>
                    </a:solidFill>
                  </a:rPr>
                  <a:t> 1.2713</a:t>
                </a:r>
              </a:p>
              <a:p>
                <a:endParaRPr lang="en-US" sz="1600" dirty="0">
                  <a:latin typeface="Monaco" charset="0"/>
                  <a:ea typeface="Monaco" charset="0"/>
                  <a:cs typeface="Monaco" charset="0"/>
                </a:endParaRPr>
              </a:p>
              <a:p>
                <a:r>
                  <a:rPr lang="en-US" sz="1600" dirty="0" smtClean="0">
                    <a:latin typeface="Monaco" charset="0"/>
                    <a:ea typeface="Monaco" charset="0"/>
                    <a:cs typeface="Monaco" charset="0"/>
                  </a:rPr>
                  <a:t>&gt; 1 - </a:t>
                </a:r>
                <a:r>
                  <a:rPr lang="en-US" sz="1600" dirty="0" err="1" smtClean="0">
                    <a:latin typeface="Monaco" charset="0"/>
                    <a:ea typeface="Monaco" charset="0"/>
                    <a:cs typeface="Monaco" charset="0"/>
                  </a:rPr>
                  <a:t>pnorm</a:t>
                </a:r>
                <a:r>
                  <a:rPr lang="en-US" sz="1600" dirty="0" smtClean="0">
                    <a:latin typeface="Monaco" charset="0"/>
                    <a:ea typeface="Monaco" charset="0"/>
                    <a:cs typeface="Monaco" charset="0"/>
                  </a:rPr>
                  <a:t>(1.2713)</a:t>
                </a:r>
              </a:p>
              <a:p>
                <a:r>
                  <a:rPr lang="pt-BR" sz="1600" dirty="0">
                    <a:latin typeface="Monaco" charset="0"/>
                    <a:ea typeface="Monaco" charset="0"/>
                    <a:cs typeface="Monaco" charset="0"/>
                  </a:rPr>
                  <a:t>[1] </a:t>
                </a:r>
                <a:r>
                  <a:rPr lang="fi-FI" sz="1600" dirty="0">
                    <a:latin typeface="Monaco" charset="0"/>
                    <a:ea typeface="Monaco" charset="0"/>
                    <a:cs typeface="Monaco" charset="0"/>
                  </a:rPr>
                  <a:t>0.101811</a:t>
                </a:r>
              </a:p>
              <a:p>
                <a:endParaRPr lang="en-US" sz="2000" dirty="0" smtClean="0"/>
              </a:p>
              <a:p>
                <a:pPr marL="285750" indent="-285750">
                  <a:buFont typeface="Wingdings" charset="2"/>
                  <a:buChar char="Ø"/>
                </a:pPr>
                <a:endParaRPr lang="en-US" sz="2000"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13647" y="2769064"/>
                <a:ext cx="3482788" cy="2521588"/>
              </a:xfrm>
              <a:prstGeom prst="rect">
                <a:avLst/>
              </a:prstGeom>
              <a:blipFill rotWithShape="0">
                <a:blip r:embed="rId4"/>
                <a:stretch>
                  <a:fillRect l="-1051" t="-1208"/>
                </a:stretch>
              </a:blipFill>
            </p:spPr>
            <p:txBody>
              <a:bodyPr/>
              <a:lstStyle/>
              <a:p>
                <a:r>
                  <a:rPr lang="en-US">
                    <a:noFill/>
                  </a:rPr>
                  <a:t> </a:t>
                </a:r>
              </a:p>
            </p:txBody>
          </p:sp>
        </mc:Fallback>
      </mc:AlternateContent>
      <p:sp>
        <p:nvSpPr>
          <p:cNvPr id="9" name="TextBox 8"/>
          <p:cNvSpPr txBox="1"/>
          <p:nvPr/>
        </p:nvSpPr>
        <p:spPr>
          <a:xfrm>
            <a:off x="6391834" y="2769063"/>
            <a:ext cx="4069977" cy="2062103"/>
          </a:xfrm>
          <a:prstGeom prst="rect">
            <a:avLst/>
          </a:prstGeom>
          <a:noFill/>
        </p:spPr>
        <p:txBody>
          <a:bodyPr wrap="square" rtlCol="0">
            <a:spAutoFit/>
          </a:bodyPr>
          <a:lstStyle/>
          <a:p>
            <a:pPr algn="ctr"/>
            <a:r>
              <a:rPr lang="en-US" sz="2000" b="1" dirty="0" smtClean="0"/>
              <a:t>Skipping Z-scores</a:t>
            </a:r>
          </a:p>
          <a:p>
            <a:pPr algn="ctr"/>
            <a:endParaRPr lang="en-US" sz="2000" b="1" dirty="0" smtClean="0"/>
          </a:p>
          <a:p>
            <a:r>
              <a:rPr lang="en-US" sz="1600" dirty="0" smtClean="0">
                <a:latin typeface="Monaco" charset="0"/>
                <a:ea typeface="Monaco" charset="0"/>
                <a:cs typeface="Monaco" charset="0"/>
              </a:rPr>
              <a:t>&gt; 1 - </a:t>
            </a:r>
            <a:r>
              <a:rPr lang="en-US" sz="1600" dirty="0" err="1" smtClean="0">
                <a:latin typeface="Monaco" charset="0"/>
                <a:ea typeface="Monaco" charset="0"/>
                <a:cs typeface="Monaco" charset="0"/>
              </a:rPr>
              <a:t>pnorm</a:t>
            </a:r>
            <a:r>
              <a:rPr lang="en-US" sz="1600" dirty="0" smtClean="0">
                <a:latin typeface="Monaco" charset="0"/>
                <a:ea typeface="Monaco" charset="0"/>
                <a:cs typeface="Monaco" charset="0"/>
              </a:rPr>
              <a:t>(170, 162.5, </a:t>
            </a:r>
            <a:r>
              <a:rPr lang="en-US" sz="1600" dirty="0" err="1" smtClean="0">
                <a:latin typeface="Monaco" charset="0"/>
                <a:ea typeface="Monaco" charset="0"/>
                <a:cs typeface="Monaco" charset="0"/>
              </a:rPr>
              <a:t>sqrt</a:t>
            </a:r>
            <a:r>
              <a:rPr lang="en-US" sz="1600" dirty="0" smtClean="0">
                <a:latin typeface="Monaco" charset="0"/>
                <a:ea typeface="Monaco" charset="0"/>
                <a:cs typeface="Monaco" charset="0"/>
              </a:rPr>
              <a:t>(34.8))</a:t>
            </a:r>
          </a:p>
          <a:p>
            <a:r>
              <a:rPr lang="mr-IN" sz="1600" dirty="0">
                <a:latin typeface="Monaco" charset="0"/>
                <a:ea typeface="Monaco" charset="0"/>
                <a:cs typeface="Monaco" charset="0"/>
              </a:rPr>
              <a:t>[1] </a:t>
            </a:r>
            <a:r>
              <a:rPr lang="fi-FI" sz="1600" dirty="0">
                <a:latin typeface="Monaco" charset="0"/>
                <a:ea typeface="Monaco" charset="0"/>
                <a:cs typeface="Monaco" charset="0"/>
              </a:rPr>
              <a:t>0.1017987</a:t>
            </a:r>
          </a:p>
          <a:p>
            <a:endParaRPr lang="en-US" sz="2000" dirty="0" smtClean="0"/>
          </a:p>
          <a:p>
            <a:pPr marL="285750" indent="-285750">
              <a:buFont typeface="Wingdings" charset="2"/>
              <a:buChar char="Ø"/>
            </a:pPr>
            <a:endParaRPr lang="en-US" sz="2000" dirty="0">
              <a:solidFill>
                <a:schemeClr val="tx1"/>
              </a:solidFill>
            </a:endParaRPr>
          </a:p>
        </p:txBody>
      </p:sp>
    </p:spTree>
    <p:extLst>
      <p:ext uri="{BB962C8B-B14F-4D97-AF65-F5344CB8AC3E}">
        <p14:creationId xmlns:p14="http://schemas.microsoft.com/office/powerpoint/2010/main" val="125344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1097279" y="1845734"/>
            <a:ext cx="11287461" cy="4023360"/>
          </a:xfrm>
        </p:spPr>
        <p:txBody>
          <a:bodyPr>
            <a:normAutofit/>
          </a:bodyPr>
          <a:lstStyle/>
          <a:p>
            <a:r>
              <a:rPr lang="en-US" sz="2800" dirty="0" smtClean="0">
                <a:solidFill>
                  <a:schemeClr val="tx1"/>
                </a:solidFill>
              </a:rPr>
              <a:t>What is the tallest a woman can be and still be in the bottom 22%?</a:t>
            </a:r>
          </a:p>
          <a:p>
            <a:endParaRPr lang="en-US" sz="2800" dirty="0" smtClean="0">
              <a:solidFill>
                <a:schemeClr val="tx1"/>
              </a:solidFill>
            </a:endParaRPr>
          </a:p>
          <a:p>
            <a:endParaRPr lang="en-US" sz="2800" dirty="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53988" y="2769063"/>
                <a:ext cx="3482788" cy="3647217"/>
              </a:xfrm>
              <a:prstGeom prst="rect">
                <a:avLst/>
              </a:prstGeom>
              <a:noFill/>
            </p:spPr>
            <p:txBody>
              <a:bodyPr wrap="square" rtlCol="0">
                <a:spAutoFit/>
              </a:bodyPr>
              <a:lstStyle/>
              <a:p>
                <a:pPr algn="ctr"/>
                <a:r>
                  <a:rPr lang="en-US" sz="2000" b="1" dirty="0" smtClean="0"/>
                  <a:t>Using Z-scores</a:t>
                </a:r>
              </a:p>
              <a:p>
                <a:pPr algn="ctr"/>
                <a:endParaRPr lang="en-US" sz="2000" b="1" dirty="0" smtClean="0"/>
              </a:p>
              <a:p>
                <a:r>
                  <a:rPr lang="en-US" dirty="0">
                    <a:latin typeface="Monaco" charset="0"/>
                    <a:ea typeface="Monaco" charset="0"/>
                    <a:cs typeface="Monaco" charset="0"/>
                  </a:rPr>
                  <a:t>&gt; </a:t>
                </a:r>
                <a:r>
                  <a:rPr lang="en-US" dirty="0" err="1" smtClean="0">
                    <a:latin typeface="Monaco" charset="0"/>
                    <a:ea typeface="Monaco" charset="0"/>
                    <a:cs typeface="Monaco" charset="0"/>
                  </a:rPr>
                  <a:t>qnorm</a:t>
                </a:r>
                <a:r>
                  <a:rPr lang="en-US" dirty="0" smtClean="0">
                    <a:latin typeface="Monaco" charset="0"/>
                    <a:ea typeface="Monaco" charset="0"/>
                    <a:cs typeface="Monaco" charset="0"/>
                  </a:rPr>
                  <a:t>(0.22)</a:t>
                </a:r>
                <a:endParaRPr lang="en-US" dirty="0">
                  <a:latin typeface="Monaco" charset="0"/>
                  <a:ea typeface="Monaco" charset="0"/>
                  <a:cs typeface="Monaco" charset="0"/>
                </a:endParaRPr>
              </a:p>
              <a:p>
                <a:r>
                  <a:rPr lang="pt-BR" dirty="0">
                    <a:latin typeface="Monaco" charset="0"/>
                    <a:ea typeface="Monaco" charset="0"/>
                    <a:cs typeface="Monaco" charset="0"/>
                  </a:rPr>
                  <a:t>[1] </a:t>
                </a:r>
                <a:r>
                  <a:rPr lang="is-IS" dirty="0"/>
                  <a:t> -0.7721932</a:t>
                </a:r>
              </a:p>
              <a:p>
                <a:endParaRPr lang="en-US" sz="2000" i="1" dirty="0" smtClean="0">
                  <a:solidFill>
                    <a:schemeClr val="tx1"/>
                  </a:solidFill>
                  <a:latin typeface="Cambria Math" charset="0"/>
                </a:endParaRPr>
              </a:p>
              <a:p>
                <a14:m>
                  <m:oMath xmlns:m="http://schemas.openxmlformats.org/officeDocument/2006/math">
                    <m:r>
                      <a:rPr lang="en-US" sz="2000" i="1" smtClean="0">
                        <a:solidFill>
                          <a:schemeClr val="tx1"/>
                        </a:solidFill>
                        <a:latin typeface="Cambria Math" charset="0"/>
                      </a:rPr>
                      <m:t>𝑍</m:t>
                    </m:r>
                    <m:r>
                      <a:rPr lang="en-US" sz="2000" i="1" smtClean="0">
                        <a:solidFill>
                          <a:schemeClr val="tx1"/>
                        </a:solidFill>
                        <a:latin typeface="Cambria Math" charset="0"/>
                      </a:rPr>
                      <m:t>= </m:t>
                    </m:r>
                    <m:f>
                      <m:fPr>
                        <m:ctrlPr>
                          <a:rPr lang="mr-IN" sz="2000" i="1">
                            <a:solidFill>
                              <a:schemeClr val="tx1"/>
                            </a:solidFill>
                            <a:latin typeface="Cambria Math" charset="0"/>
                          </a:rPr>
                        </m:ctrlPr>
                      </m:fPr>
                      <m:num>
                        <m:r>
                          <a:rPr lang="en-US" sz="2000" i="1">
                            <a:solidFill>
                              <a:schemeClr val="tx1"/>
                            </a:solidFill>
                            <a:latin typeface="Cambria Math" charset="0"/>
                          </a:rPr>
                          <m:t>𝑥</m:t>
                        </m:r>
                        <m:r>
                          <a:rPr lang="en-US" sz="2000" i="1">
                            <a:solidFill>
                              <a:schemeClr val="tx1"/>
                            </a:solidFill>
                            <a:latin typeface="Cambria Math" charset="0"/>
                          </a:rPr>
                          <m:t>−</m:t>
                        </m:r>
                        <m:r>
                          <a:rPr lang="en-US" sz="2000" i="1">
                            <a:solidFill>
                              <a:schemeClr val="tx1"/>
                            </a:solidFill>
                            <a:latin typeface="Cambria Math" charset="0"/>
                            <a:ea typeface="Cambria Math" charset="0"/>
                            <a:cs typeface="Cambria Math" charset="0"/>
                          </a:rPr>
                          <m:t>𝜇</m:t>
                        </m:r>
                      </m:num>
                      <m:den>
                        <m:r>
                          <a:rPr lang="mr-IN" sz="2000" i="1">
                            <a:solidFill>
                              <a:schemeClr val="tx1"/>
                            </a:solidFill>
                            <a:latin typeface="Cambria Math" charset="0"/>
                            <a:ea typeface="Cambria Math" charset="0"/>
                            <a:cs typeface="Cambria Math" charset="0"/>
                          </a:rPr>
                          <m:t>𝜎</m:t>
                        </m:r>
                      </m:den>
                    </m:f>
                    <m:r>
                      <a:rPr lang="en-US" sz="2000" i="1" smtClean="0">
                        <a:solidFill>
                          <a:schemeClr val="tx1"/>
                        </a:solidFill>
                        <a:latin typeface="Cambria Math" charset="0"/>
                        <a:ea typeface="Cambria Math" charset="0"/>
                        <a:cs typeface="Cambria Math" charset="0"/>
                      </a:rPr>
                      <m:t> </m:t>
                    </m:r>
                  </m:oMath>
                </a14:m>
                <a:r>
                  <a:rPr lang="en-US" sz="2000" dirty="0" smtClean="0">
                    <a:latin typeface="Monaco" charset="0"/>
                    <a:ea typeface="Monaco" charset="0"/>
                    <a:cs typeface="Monaco" charset="0"/>
                  </a:rPr>
                  <a:t>  </a:t>
                </a:r>
                <a:r>
                  <a:rPr lang="en-US" sz="2000" dirty="0" smtClean="0">
                    <a:latin typeface="Monaco" charset="0"/>
                    <a:ea typeface="Monaco" charset="0"/>
                    <a:cs typeface="Monaco" charset="0"/>
                    <a:sym typeface="Wingdings"/>
                  </a:rPr>
                  <a:t> </a:t>
                </a:r>
                <a14:m>
                  <m:oMath xmlns:m="http://schemas.openxmlformats.org/officeDocument/2006/math">
                    <m:r>
                      <m:rPr>
                        <m:sty m:val="p"/>
                      </m:rPr>
                      <a:rPr lang="en-US" sz="2000" dirty="0">
                        <a:latin typeface="Cambria Math" charset="0"/>
                        <a:sym typeface="Wingdings"/>
                      </a:rPr>
                      <m:t>x</m:t>
                    </m:r>
                    <m:r>
                      <a:rPr lang="en-US" sz="2000" b="0" i="1" dirty="0" smtClean="0">
                        <a:latin typeface="Cambria Math" charset="0"/>
                        <a:sym typeface="Wingdings"/>
                      </a:rPr>
                      <m:t>=</m:t>
                    </m:r>
                    <m:r>
                      <a:rPr lang="en-US" sz="2000" b="0" i="1" dirty="0" smtClean="0">
                        <a:latin typeface="Cambria Math" charset="0"/>
                        <a:sym typeface="Wingdings"/>
                      </a:rPr>
                      <m:t>𝑍</m:t>
                    </m:r>
                    <m:r>
                      <a:rPr lang="mr-IN" sz="2000" i="1">
                        <a:latin typeface="Cambria Math" charset="0"/>
                        <a:ea typeface="Cambria Math" charset="0"/>
                        <a:cs typeface="Cambria Math" charset="0"/>
                      </a:rPr>
                      <m:t>𝜎</m:t>
                    </m:r>
                    <m:r>
                      <a:rPr lang="en-US" sz="2000" b="0" i="0" smtClean="0">
                        <a:latin typeface="Cambria Math" charset="0"/>
                        <a:ea typeface="Cambria Math" charset="0"/>
                        <a:cs typeface="Cambria Math" charset="0"/>
                      </a:rPr>
                      <m:t>+</m:t>
                    </m:r>
                    <m:r>
                      <a:rPr lang="en-US" sz="2000" i="1">
                        <a:latin typeface="Cambria Math" charset="0"/>
                        <a:ea typeface="Cambria Math" charset="0"/>
                        <a:cs typeface="Cambria Math" charset="0"/>
                      </a:rPr>
                      <m:t>𝜇</m:t>
                    </m:r>
                  </m:oMath>
                </a14:m>
                <a:endParaRPr lang="en-US" sz="2000" dirty="0">
                  <a:latin typeface="Monaco" charset="0"/>
                  <a:ea typeface="Monaco" charset="0"/>
                  <a:cs typeface="Monaco" charset="0"/>
                </a:endParaRPr>
              </a:p>
              <a:p>
                <a:endParaRPr lang="en-US" sz="2000" dirty="0"/>
              </a:p>
              <a:p>
                <a:pPr/>
                <a14:m>
                  <m:oMathPara xmlns:m="http://schemas.openxmlformats.org/officeDocument/2006/math">
                    <m:oMathParaPr>
                      <m:jc m:val="centerGroup"/>
                    </m:oMathParaPr>
                    <m:oMath xmlns:m="http://schemas.openxmlformats.org/officeDocument/2006/math">
                      <m:r>
                        <a:rPr lang="en-US" sz="2000" b="0" i="1" smtClean="0">
                          <a:latin typeface="Cambria Math" charset="0"/>
                        </a:rPr>
                        <m:t>=−0.7722∗</m:t>
                      </m:r>
                      <m:rad>
                        <m:radPr>
                          <m:degHide m:val="on"/>
                          <m:ctrlPr>
                            <a:rPr lang="en-US" sz="2000" b="0" i="1" smtClean="0">
                              <a:latin typeface="Cambria Math" charset="0"/>
                            </a:rPr>
                          </m:ctrlPr>
                        </m:radPr>
                        <m:deg/>
                        <m:e>
                          <m:r>
                            <a:rPr lang="en-US" sz="2000" b="0" i="1" smtClean="0">
                              <a:latin typeface="Cambria Math" charset="0"/>
                            </a:rPr>
                            <m:t>34.8</m:t>
                          </m:r>
                        </m:e>
                      </m:rad>
                      <m:r>
                        <a:rPr lang="en-US" sz="2000" b="0" i="1" smtClean="0">
                          <a:latin typeface="Cambria Math" charset="0"/>
                        </a:rPr>
                        <m:t>+162.5</m:t>
                      </m:r>
                    </m:oMath>
                  </m:oMathPara>
                </a14:m>
                <a:endParaRPr lang="en-US" sz="2000" dirty="0" smtClean="0"/>
              </a:p>
              <a:p>
                <a:r>
                  <a:rPr lang="en-US" sz="2000" dirty="0" smtClean="0"/>
                  <a:t>   </a:t>
                </a:r>
                <a14:m>
                  <m:oMath xmlns:m="http://schemas.openxmlformats.org/officeDocument/2006/math">
                    <m:r>
                      <a:rPr lang="en-US" sz="2000" b="1" i="1">
                        <a:latin typeface="Cambria Math" charset="0"/>
                      </a:rPr>
                      <m:t>=</m:t>
                    </m:r>
                    <m:r>
                      <a:rPr lang="en-US" sz="2000" b="1" i="1" smtClean="0">
                        <a:latin typeface="Cambria Math" charset="0"/>
                      </a:rPr>
                      <m:t>𝟏𝟓𝟕</m:t>
                    </m:r>
                    <m:r>
                      <a:rPr lang="en-US" sz="2000" b="1" i="1" smtClean="0">
                        <a:latin typeface="Cambria Math" charset="0"/>
                      </a:rPr>
                      <m:t>.</m:t>
                    </m:r>
                    <m:r>
                      <a:rPr lang="en-US" sz="2000" b="1" i="1" smtClean="0">
                        <a:latin typeface="Cambria Math" charset="0"/>
                      </a:rPr>
                      <m:t>𝟗</m:t>
                    </m:r>
                    <m:r>
                      <a:rPr lang="en-US" sz="2000" b="1" i="1" smtClean="0">
                        <a:latin typeface="Cambria Math" charset="0"/>
                      </a:rPr>
                      <m:t> </m:t>
                    </m:r>
                    <m:r>
                      <a:rPr lang="en-US" sz="2000" b="1" i="1" smtClean="0">
                        <a:latin typeface="Cambria Math" charset="0"/>
                      </a:rPr>
                      <m:t>𝒄𝒎</m:t>
                    </m:r>
                  </m:oMath>
                </a14:m>
                <a:endParaRPr lang="en-US" sz="2000" b="1" dirty="0"/>
              </a:p>
              <a:p>
                <a:endParaRPr lang="en-US" sz="2000" dirty="0" smtClean="0"/>
              </a:p>
              <a:p>
                <a:pPr marL="285750" indent="-285750">
                  <a:buFont typeface="Wingdings" charset="2"/>
                  <a:buChar char="Ø"/>
                </a:pPr>
                <a:endParaRPr lang="en-US" sz="2000"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53988" y="2769063"/>
                <a:ext cx="3482788" cy="3647217"/>
              </a:xfrm>
              <a:prstGeom prst="rect">
                <a:avLst/>
              </a:prstGeom>
              <a:blipFill rotWithShape="0">
                <a:blip r:embed="rId4"/>
                <a:stretch>
                  <a:fillRect l="-1399" t="-835"/>
                </a:stretch>
              </a:blipFill>
            </p:spPr>
            <p:txBody>
              <a:bodyPr/>
              <a:lstStyle/>
              <a:p>
                <a:r>
                  <a:rPr lang="en-US">
                    <a:noFill/>
                  </a:rPr>
                  <a:t> </a:t>
                </a:r>
              </a:p>
            </p:txBody>
          </p:sp>
        </mc:Fallback>
      </mc:AlternateContent>
      <p:sp>
        <p:nvSpPr>
          <p:cNvPr id="10" name="TextBox 9"/>
          <p:cNvSpPr txBox="1"/>
          <p:nvPr/>
        </p:nvSpPr>
        <p:spPr>
          <a:xfrm>
            <a:off x="6391834" y="2769063"/>
            <a:ext cx="5024719" cy="1846659"/>
          </a:xfrm>
          <a:prstGeom prst="rect">
            <a:avLst/>
          </a:prstGeom>
          <a:noFill/>
        </p:spPr>
        <p:txBody>
          <a:bodyPr wrap="square" rtlCol="0">
            <a:spAutoFit/>
          </a:bodyPr>
          <a:lstStyle/>
          <a:p>
            <a:pPr algn="ctr"/>
            <a:r>
              <a:rPr lang="en-US" sz="2000" b="1" dirty="0" smtClean="0"/>
              <a:t>Skipping Z-scores</a:t>
            </a:r>
          </a:p>
          <a:p>
            <a:pPr algn="ctr"/>
            <a:endParaRPr lang="en-US" b="1" dirty="0" smtClean="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qnorm</a:t>
            </a:r>
            <a:r>
              <a:rPr lang="en-US" dirty="0" smtClean="0">
                <a:latin typeface="Monaco" charset="0"/>
                <a:ea typeface="Monaco" charset="0"/>
                <a:cs typeface="Monaco" charset="0"/>
              </a:rPr>
              <a:t>(0.22, 162.5, </a:t>
            </a:r>
            <a:r>
              <a:rPr lang="en-US" dirty="0" err="1" smtClean="0">
                <a:latin typeface="Monaco" charset="0"/>
                <a:ea typeface="Monaco" charset="0"/>
                <a:cs typeface="Monaco" charset="0"/>
              </a:rPr>
              <a:t>sqrt</a:t>
            </a:r>
            <a:r>
              <a:rPr lang="en-US" dirty="0" smtClean="0">
                <a:latin typeface="Monaco" charset="0"/>
                <a:ea typeface="Monaco" charset="0"/>
                <a:cs typeface="Monaco" charset="0"/>
              </a:rPr>
              <a:t>(34.8))</a:t>
            </a:r>
            <a:endParaRPr lang="fi-FI" dirty="0">
              <a:latin typeface="Monaco" charset="0"/>
              <a:ea typeface="Monaco" charset="0"/>
              <a:cs typeface="Monaco" charset="0"/>
            </a:endParaRPr>
          </a:p>
          <a:p>
            <a:r>
              <a:rPr lang="en-US" dirty="0" smtClean="0">
                <a:latin typeface="Monaco" charset="0"/>
                <a:ea typeface="Monaco" charset="0"/>
                <a:cs typeface="Monaco" charset="0"/>
              </a:rPr>
              <a:t>  </a:t>
            </a:r>
            <a:r>
              <a:rPr lang="mr-IN" dirty="0" smtClean="0">
                <a:latin typeface="Monaco" charset="0"/>
                <a:ea typeface="Monaco" charset="0"/>
                <a:cs typeface="Monaco" charset="0"/>
              </a:rPr>
              <a:t>[</a:t>
            </a:r>
            <a:r>
              <a:rPr lang="mr-IN" dirty="0">
                <a:latin typeface="Monaco" charset="0"/>
                <a:ea typeface="Monaco" charset="0"/>
                <a:cs typeface="Monaco" charset="0"/>
              </a:rPr>
              <a:t>1] 157.9447</a:t>
            </a:r>
          </a:p>
          <a:p>
            <a:endParaRPr lang="en-US" sz="2000" dirty="0" smtClean="0"/>
          </a:p>
          <a:p>
            <a:pPr marL="285750" indent="-285750">
              <a:buFont typeface="Wingdings" charset="2"/>
              <a:buChar char="Ø"/>
            </a:pPr>
            <a:endParaRPr lang="en-US" sz="2000" dirty="0">
              <a:solidFill>
                <a:schemeClr val="tx1"/>
              </a:solidFill>
            </a:endParaRPr>
          </a:p>
        </p:txBody>
      </p:sp>
    </p:spTree>
    <p:extLst>
      <p:ext uri="{BB962C8B-B14F-4D97-AF65-F5344CB8AC3E}">
        <p14:creationId xmlns:p14="http://schemas.microsoft.com/office/powerpoint/2010/main" val="54500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1097279" y="1845734"/>
            <a:ext cx="11287461" cy="4023360"/>
          </a:xfrm>
        </p:spPr>
        <p:txBody>
          <a:bodyPr>
            <a:normAutofit/>
          </a:bodyPr>
          <a:lstStyle/>
          <a:p>
            <a:r>
              <a:rPr lang="en-US" sz="2800" dirty="0" smtClean="0">
                <a:solidFill>
                  <a:schemeClr val="tx1"/>
                </a:solidFill>
              </a:rPr>
              <a:t>What is the </a:t>
            </a:r>
            <a:r>
              <a:rPr lang="en-US" sz="2800" b="1" dirty="0" smtClean="0">
                <a:solidFill>
                  <a:schemeClr val="tx1"/>
                </a:solidFill>
              </a:rPr>
              <a:t>shortest</a:t>
            </a:r>
            <a:r>
              <a:rPr lang="en-US" sz="2800" dirty="0" smtClean="0">
                <a:solidFill>
                  <a:schemeClr val="tx1"/>
                </a:solidFill>
              </a:rPr>
              <a:t> a woman can be and still be in the </a:t>
            </a:r>
            <a:r>
              <a:rPr lang="en-US" sz="2800" b="1" dirty="0" smtClean="0">
                <a:solidFill>
                  <a:schemeClr val="tx1"/>
                </a:solidFill>
              </a:rPr>
              <a:t>top</a:t>
            </a:r>
            <a:r>
              <a:rPr lang="en-US" sz="2800" dirty="0" smtClean="0">
                <a:solidFill>
                  <a:schemeClr val="tx1"/>
                </a:solidFill>
              </a:rPr>
              <a:t> 22%?</a:t>
            </a:r>
          </a:p>
          <a:p>
            <a:endParaRPr lang="en-US" sz="2800" dirty="0" smtClean="0">
              <a:solidFill>
                <a:schemeClr val="tx1"/>
              </a:solidFill>
            </a:endParaRPr>
          </a:p>
          <a:p>
            <a:endParaRPr lang="en-US" sz="2800" dirty="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53988" y="2769063"/>
                <a:ext cx="3482788" cy="3248903"/>
              </a:xfrm>
              <a:prstGeom prst="rect">
                <a:avLst/>
              </a:prstGeom>
              <a:noFill/>
            </p:spPr>
            <p:txBody>
              <a:bodyPr wrap="square" rtlCol="0">
                <a:spAutoFit/>
              </a:bodyPr>
              <a:lstStyle/>
              <a:p>
                <a:pPr algn="ctr"/>
                <a:r>
                  <a:rPr lang="en-US" sz="2000" b="1" dirty="0" smtClean="0"/>
                  <a:t>Using Z-scores</a:t>
                </a:r>
              </a:p>
              <a:p>
                <a:pPr algn="ctr"/>
                <a:endParaRPr lang="en-US" sz="2000" b="1" dirty="0" smtClean="0"/>
              </a:p>
              <a:p>
                <a:r>
                  <a:rPr lang="en-US" dirty="0">
                    <a:latin typeface="Monaco" charset="0"/>
                    <a:ea typeface="Monaco" charset="0"/>
                    <a:cs typeface="Monaco" charset="0"/>
                  </a:rPr>
                  <a:t>&gt; </a:t>
                </a:r>
                <a:r>
                  <a:rPr lang="en-US" dirty="0" smtClean="0">
                    <a:latin typeface="Monaco" charset="0"/>
                    <a:ea typeface="Monaco" charset="0"/>
                    <a:cs typeface="Monaco" charset="0"/>
                  </a:rPr>
                  <a:t>-1 * </a:t>
                </a:r>
                <a:r>
                  <a:rPr lang="en-US" dirty="0" err="1" smtClean="0">
                    <a:latin typeface="Monaco" charset="0"/>
                    <a:ea typeface="Monaco" charset="0"/>
                    <a:cs typeface="Monaco" charset="0"/>
                  </a:rPr>
                  <a:t>qnorm</a:t>
                </a:r>
                <a:r>
                  <a:rPr lang="en-US" dirty="0" smtClean="0">
                    <a:latin typeface="Monaco" charset="0"/>
                    <a:ea typeface="Monaco" charset="0"/>
                    <a:cs typeface="Monaco" charset="0"/>
                  </a:rPr>
                  <a:t>(0.22)</a:t>
                </a:r>
                <a:endParaRPr lang="en-US" dirty="0">
                  <a:latin typeface="Monaco" charset="0"/>
                  <a:ea typeface="Monaco" charset="0"/>
                  <a:cs typeface="Monaco" charset="0"/>
                </a:endParaRPr>
              </a:p>
              <a:p>
                <a:r>
                  <a:rPr lang="pt-BR" dirty="0">
                    <a:latin typeface="Monaco" charset="0"/>
                    <a:ea typeface="Monaco" charset="0"/>
                    <a:cs typeface="Monaco" charset="0"/>
                  </a:rPr>
                  <a:t>[1] </a:t>
                </a:r>
                <a:r>
                  <a:rPr lang="is-IS" dirty="0"/>
                  <a:t> </a:t>
                </a:r>
                <a:r>
                  <a:rPr lang="is-IS" dirty="0" smtClean="0"/>
                  <a:t>0.7721932</a:t>
                </a:r>
                <a:endParaRPr lang="is-IS" dirty="0"/>
              </a:p>
              <a:p>
                <a:endParaRPr lang="en-US" sz="2000" i="1" dirty="0" smtClean="0">
                  <a:solidFill>
                    <a:schemeClr val="tx1"/>
                  </a:solidFill>
                  <a:latin typeface="Cambria Math" charset="0"/>
                </a:endParaRPr>
              </a:p>
              <a:p>
                <a14:m>
                  <m:oMath xmlns:m="http://schemas.openxmlformats.org/officeDocument/2006/math">
                    <m:r>
                      <a:rPr lang="en-US" sz="2000" i="1" smtClean="0">
                        <a:solidFill>
                          <a:schemeClr val="tx1"/>
                        </a:solidFill>
                        <a:latin typeface="Cambria Math" charset="0"/>
                      </a:rPr>
                      <m:t>𝑍</m:t>
                    </m:r>
                    <m:r>
                      <a:rPr lang="en-US" sz="2000" i="1" smtClean="0">
                        <a:solidFill>
                          <a:schemeClr val="tx1"/>
                        </a:solidFill>
                        <a:latin typeface="Cambria Math" charset="0"/>
                      </a:rPr>
                      <m:t>= </m:t>
                    </m:r>
                    <m:f>
                      <m:fPr>
                        <m:ctrlPr>
                          <a:rPr lang="mr-IN" sz="2000" i="1">
                            <a:solidFill>
                              <a:schemeClr val="tx1"/>
                            </a:solidFill>
                            <a:latin typeface="Cambria Math" charset="0"/>
                          </a:rPr>
                        </m:ctrlPr>
                      </m:fPr>
                      <m:num>
                        <m:r>
                          <a:rPr lang="en-US" sz="2000" i="1">
                            <a:solidFill>
                              <a:schemeClr val="tx1"/>
                            </a:solidFill>
                            <a:latin typeface="Cambria Math" charset="0"/>
                          </a:rPr>
                          <m:t>𝑥</m:t>
                        </m:r>
                        <m:r>
                          <a:rPr lang="en-US" sz="2000" i="1">
                            <a:solidFill>
                              <a:schemeClr val="tx1"/>
                            </a:solidFill>
                            <a:latin typeface="Cambria Math" charset="0"/>
                          </a:rPr>
                          <m:t>−</m:t>
                        </m:r>
                        <m:r>
                          <a:rPr lang="en-US" sz="2000" i="1">
                            <a:solidFill>
                              <a:schemeClr val="tx1"/>
                            </a:solidFill>
                            <a:latin typeface="Cambria Math" charset="0"/>
                            <a:ea typeface="Cambria Math" charset="0"/>
                            <a:cs typeface="Cambria Math" charset="0"/>
                          </a:rPr>
                          <m:t>𝜇</m:t>
                        </m:r>
                      </m:num>
                      <m:den>
                        <m:r>
                          <a:rPr lang="mr-IN" sz="2000" i="1">
                            <a:solidFill>
                              <a:schemeClr val="tx1"/>
                            </a:solidFill>
                            <a:latin typeface="Cambria Math" charset="0"/>
                            <a:ea typeface="Cambria Math" charset="0"/>
                            <a:cs typeface="Cambria Math" charset="0"/>
                          </a:rPr>
                          <m:t>𝜎</m:t>
                        </m:r>
                      </m:den>
                    </m:f>
                    <m:r>
                      <a:rPr lang="en-US" sz="2000" i="1" smtClean="0">
                        <a:solidFill>
                          <a:schemeClr val="tx1"/>
                        </a:solidFill>
                        <a:latin typeface="Cambria Math" charset="0"/>
                        <a:ea typeface="Cambria Math" charset="0"/>
                        <a:cs typeface="Cambria Math" charset="0"/>
                      </a:rPr>
                      <m:t> </m:t>
                    </m:r>
                  </m:oMath>
                </a14:m>
                <a:r>
                  <a:rPr lang="en-US" sz="2000" dirty="0" smtClean="0">
                    <a:latin typeface="Monaco" charset="0"/>
                    <a:ea typeface="Monaco" charset="0"/>
                    <a:cs typeface="Monaco" charset="0"/>
                  </a:rPr>
                  <a:t>  </a:t>
                </a:r>
                <a:r>
                  <a:rPr lang="en-US" sz="2000" dirty="0" smtClean="0">
                    <a:latin typeface="Monaco" charset="0"/>
                    <a:ea typeface="Monaco" charset="0"/>
                    <a:cs typeface="Monaco" charset="0"/>
                    <a:sym typeface="Wingdings"/>
                  </a:rPr>
                  <a:t> </a:t>
                </a:r>
                <a14:m>
                  <m:oMath xmlns:m="http://schemas.openxmlformats.org/officeDocument/2006/math">
                    <m:r>
                      <m:rPr>
                        <m:sty m:val="p"/>
                      </m:rPr>
                      <a:rPr lang="en-US" sz="2000" dirty="0">
                        <a:latin typeface="Cambria Math" charset="0"/>
                        <a:sym typeface="Wingdings"/>
                      </a:rPr>
                      <m:t>x</m:t>
                    </m:r>
                    <m:r>
                      <a:rPr lang="en-US" sz="2000" b="0" i="1" dirty="0" smtClean="0">
                        <a:latin typeface="Cambria Math" charset="0"/>
                        <a:sym typeface="Wingdings"/>
                      </a:rPr>
                      <m:t>=</m:t>
                    </m:r>
                    <m:r>
                      <a:rPr lang="en-US" sz="2000" b="0" i="1" dirty="0" smtClean="0">
                        <a:latin typeface="Cambria Math" charset="0"/>
                        <a:sym typeface="Wingdings"/>
                      </a:rPr>
                      <m:t>𝑍</m:t>
                    </m:r>
                    <m:r>
                      <a:rPr lang="mr-IN" sz="2000" i="1">
                        <a:latin typeface="Cambria Math" charset="0"/>
                        <a:ea typeface="Cambria Math" charset="0"/>
                        <a:cs typeface="Cambria Math" charset="0"/>
                      </a:rPr>
                      <m:t>𝜎</m:t>
                    </m:r>
                    <m:r>
                      <a:rPr lang="en-US" sz="2000" b="0" i="0" smtClean="0">
                        <a:latin typeface="Cambria Math" charset="0"/>
                        <a:ea typeface="Cambria Math" charset="0"/>
                        <a:cs typeface="Cambria Math" charset="0"/>
                      </a:rPr>
                      <m:t>+</m:t>
                    </m:r>
                    <m:r>
                      <a:rPr lang="en-US" sz="2000" i="1">
                        <a:latin typeface="Cambria Math" charset="0"/>
                        <a:ea typeface="Cambria Math" charset="0"/>
                        <a:cs typeface="Cambria Math" charset="0"/>
                      </a:rPr>
                      <m:t>𝜇</m:t>
                    </m:r>
                  </m:oMath>
                </a14:m>
                <a:endParaRPr lang="en-US" sz="2000" dirty="0"/>
              </a:p>
              <a:p>
                <a:pPr/>
                <a14:m>
                  <m:oMathPara xmlns:m="http://schemas.openxmlformats.org/officeDocument/2006/math">
                    <m:oMathParaPr>
                      <m:jc m:val="centerGroup"/>
                    </m:oMathParaPr>
                    <m:oMath xmlns:m="http://schemas.openxmlformats.org/officeDocument/2006/math">
                      <m:r>
                        <a:rPr lang="en-US" sz="2000" b="0" i="1" smtClean="0">
                          <a:latin typeface="Cambria Math" charset="0"/>
                        </a:rPr>
                        <m:t>=0.7722∗</m:t>
                      </m:r>
                      <m:rad>
                        <m:radPr>
                          <m:degHide m:val="on"/>
                          <m:ctrlPr>
                            <a:rPr lang="en-US" sz="2000" b="0" i="1" smtClean="0">
                              <a:latin typeface="Cambria Math" charset="0"/>
                            </a:rPr>
                          </m:ctrlPr>
                        </m:radPr>
                        <m:deg/>
                        <m:e>
                          <m:r>
                            <a:rPr lang="en-US" sz="2000" b="0" i="1" smtClean="0">
                              <a:latin typeface="Cambria Math" charset="0"/>
                            </a:rPr>
                            <m:t>34.8</m:t>
                          </m:r>
                        </m:e>
                      </m:rad>
                      <m:r>
                        <a:rPr lang="en-US" sz="2000" b="0" i="1" smtClean="0">
                          <a:latin typeface="Cambria Math" charset="0"/>
                        </a:rPr>
                        <m:t>+162.5</m:t>
                      </m:r>
                    </m:oMath>
                  </m:oMathPara>
                </a14:m>
                <a:endParaRPr lang="en-US" sz="2000" dirty="0" smtClean="0"/>
              </a:p>
              <a:p>
                <a:r>
                  <a:rPr lang="en-US" sz="2000" dirty="0" smtClean="0"/>
                  <a:t>   </a:t>
                </a:r>
                <a14:m>
                  <m:oMath xmlns:m="http://schemas.openxmlformats.org/officeDocument/2006/math">
                    <m:r>
                      <a:rPr lang="en-US" sz="2000" b="1" i="1">
                        <a:latin typeface="Cambria Math" charset="0"/>
                      </a:rPr>
                      <m:t>=</m:t>
                    </m:r>
                    <m:r>
                      <a:rPr lang="en-US" sz="2000" b="1" i="1" smtClean="0">
                        <a:latin typeface="Cambria Math" charset="0"/>
                      </a:rPr>
                      <m:t>𝟏𝟔𝟕</m:t>
                    </m:r>
                    <m:r>
                      <a:rPr lang="en-US" sz="2000" b="1" i="1" smtClean="0">
                        <a:latin typeface="Cambria Math" charset="0"/>
                      </a:rPr>
                      <m:t>.</m:t>
                    </m:r>
                    <m:r>
                      <a:rPr lang="en-US" sz="2000" b="1" i="1" smtClean="0">
                        <a:latin typeface="Cambria Math" charset="0"/>
                      </a:rPr>
                      <m:t>𝟎𝟓</m:t>
                    </m:r>
                    <m:r>
                      <a:rPr lang="en-US" sz="2000" b="1" i="1" smtClean="0">
                        <a:latin typeface="Cambria Math" charset="0"/>
                      </a:rPr>
                      <m:t> </m:t>
                    </m:r>
                    <m:r>
                      <a:rPr lang="en-US" sz="2000" b="1" i="1" smtClean="0">
                        <a:latin typeface="Cambria Math" charset="0"/>
                      </a:rPr>
                      <m:t>𝒄𝒎</m:t>
                    </m:r>
                  </m:oMath>
                </a14:m>
                <a:endParaRPr lang="en-US" sz="2000" b="1" dirty="0"/>
              </a:p>
              <a:p>
                <a:endParaRPr lang="en-US" sz="2000" dirty="0" smtClean="0"/>
              </a:p>
              <a:p>
                <a:pPr marL="285750" indent="-285750">
                  <a:buFont typeface="Wingdings" charset="2"/>
                  <a:buChar char="Ø"/>
                </a:pPr>
                <a:endParaRPr lang="en-US" sz="2000"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53988" y="2769063"/>
                <a:ext cx="3482788" cy="3248903"/>
              </a:xfrm>
              <a:prstGeom prst="rect">
                <a:avLst/>
              </a:prstGeom>
              <a:blipFill rotWithShape="0">
                <a:blip r:embed="rId4"/>
                <a:stretch>
                  <a:fillRect l="-1748" t="-938"/>
                </a:stretch>
              </a:blipFill>
            </p:spPr>
            <p:txBody>
              <a:bodyPr/>
              <a:lstStyle/>
              <a:p>
                <a:r>
                  <a:rPr lang="en-US">
                    <a:noFill/>
                  </a:rPr>
                  <a:t> </a:t>
                </a:r>
              </a:p>
            </p:txBody>
          </p:sp>
        </mc:Fallback>
      </mc:AlternateContent>
      <p:sp>
        <p:nvSpPr>
          <p:cNvPr id="10" name="TextBox 9"/>
          <p:cNvSpPr txBox="1"/>
          <p:nvPr/>
        </p:nvSpPr>
        <p:spPr>
          <a:xfrm>
            <a:off x="6391834" y="2769063"/>
            <a:ext cx="5024719" cy="1846659"/>
          </a:xfrm>
          <a:prstGeom prst="rect">
            <a:avLst/>
          </a:prstGeom>
          <a:noFill/>
        </p:spPr>
        <p:txBody>
          <a:bodyPr wrap="square" rtlCol="0">
            <a:spAutoFit/>
          </a:bodyPr>
          <a:lstStyle/>
          <a:p>
            <a:pPr algn="ctr"/>
            <a:r>
              <a:rPr lang="en-US" sz="2000" b="1" dirty="0" smtClean="0"/>
              <a:t>Skipping Z-scores</a:t>
            </a:r>
          </a:p>
          <a:p>
            <a:pPr algn="ctr"/>
            <a:endParaRPr lang="en-US" b="1" dirty="0" smtClean="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qnorm</a:t>
            </a:r>
            <a:r>
              <a:rPr lang="en-US" dirty="0" smtClean="0">
                <a:latin typeface="Monaco" charset="0"/>
                <a:ea typeface="Monaco" charset="0"/>
                <a:cs typeface="Monaco" charset="0"/>
              </a:rPr>
              <a:t>(1-0.22, 162.5, </a:t>
            </a:r>
            <a:r>
              <a:rPr lang="en-US" dirty="0" err="1" smtClean="0">
                <a:latin typeface="Monaco" charset="0"/>
                <a:ea typeface="Monaco" charset="0"/>
                <a:cs typeface="Monaco" charset="0"/>
              </a:rPr>
              <a:t>sqrt</a:t>
            </a:r>
            <a:r>
              <a:rPr lang="en-US" dirty="0" smtClean="0">
                <a:latin typeface="Monaco" charset="0"/>
                <a:ea typeface="Monaco" charset="0"/>
                <a:cs typeface="Monaco" charset="0"/>
              </a:rPr>
              <a:t>(34.8))</a:t>
            </a:r>
            <a:endParaRPr lang="fi-FI" dirty="0">
              <a:latin typeface="Monaco" charset="0"/>
              <a:ea typeface="Monaco" charset="0"/>
              <a:cs typeface="Monaco" charset="0"/>
            </a:endParaRPr>
          </a:p>
          <a:p>
            <a:r>
              <a:rPr lang="en-US" dirty="0" smtClean="0">
                <a:latin typeface="Monaco" charset="0"/>
                <a:ea typeface="Monaco" charset="0"/>
                <a:cs typeface="Monaco" charset="0"/>
              </a:rPr>
              <a:t>  </a:t>
            </a:r>
            <a:r>
              <a:rPr lang="mr-IN" dirty="0" smtClean="0">
                <a:latin typeface="Monaco" charset="0"/>
                <a:ea typeface="Monaco" charset="0"/>
                <a:cs typeface="Monaco" charset="0"/>
              </a:rPr>
              <a:t>[</a:t>
            </a:r>
            <a:r>
              <a:rPr lang="mr-IN" dirty="0">
                <a:latin typeface="Monaco" charset="0"/>
                <a:ea typeface="Monaco" charset="0"/>
                <a:cs typeface="Monaco" charset="0"/>
              </a:rPr>
              <a:t>1] </a:t>
            </a:r>
            <a:r>
              <a:rPr lang="is-IS" dirty="0">
                <a:latin typeface="Monaco" charset="0"/>
                <a:ea typeface="Monaco" charset="0"/>
                <a:cs typeface="Monaco" charset="0"/>
              </a:rPr>
              <a:t>167.0553</a:t>
            </a:r>
          </a:p>
          <a:p>
            <a:endParaRPr lang="en-US" sz="2000" dirty="0" smtClean="0"/>
          </a:p>
          <a:p>
            <a:pPr marL="285750" indent="-285750">
              <a:buFont typeface="Wingdings" charset="2"/>
              <a:buChar char="Ø"/>
            </a:pPr>
            <a:endParaRPr lang="en-US" sz="2000" dirty="0">
              <a:solidFill>
                <a:schemeClr val="tx1"/>
              </a:solidFill>
            </a:endParaRPr>
          </a:p>
        </p:txBody>
      </p:sp>
    </p:spTree>
    <p:extLst>
      <p:ext uri="{BB962C8B-B14F-4D97-AF65-F5344CB8AC3E}">
        <p14:creationId xmlns:p14="http://schemas.microsoft.com/office/powerpoint/2010/main" val="147357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904539" y="1867045"/>
            <a:ext cx="11287461" cy="4023360"/>
          </a:xfrm>
        </p:spPr>
        <p:txBody>
          <a:bodyPr>
            <a:normAutofit/>
          </a:bodyPr>
          <a:lstStyle/>
          <a:p>
            <a:r>
              <a:rPr lang="en-US" sz="2800" dirty="0" smtClean="0">
                <a:solidFill>
                  <a:schemeClr val="tx1"/>
                </a:solidFill>
              </a:rPr>
              <a:t>What is the probability a randomly chosen man is between 175</a:t>
            </a:r>
            <a:r>
              <a:rPr lang="mr-IN" sz="2800" dirty="0" smtClean="0">
                <a:solidFill>
                  <a:schemeClr val="tx1"/>
                </a:solidFill>
              </a:rPr>
              <a:t>–</a:t>
            </a:r>
            <a:r>
              <a:rPr lang="en-US" sz="2800" dirty="0" smtClean="0">
                <a:solidFill>
                  <a:schemeClr val="tx1"/>
                </a:solidFill>
              </a:rPr>
              <a:t>182 cm tall?</a:t>
            </a:r>
          </a:p>
          <a:p>
            <a:r>
              <a:rPr lang="en-US" sz="2800" dirty="0" smtClean="0">
                <a:solidFill>
                  <a:schemeClr val="tx1"/>
                </a:solidFill>
                <a:sym typeface="Wingdings"/>
              </a:rPr>
              <a:t>  P(X&lt;182) </a:t>
            </a:r>
            <a:r>
              <a:rPr lang="mr-IN" sz="2800" dirty="0" smtClean="0">
                <a:solidFill>
                  <a:schemeClr val="tx1"/>
                </a:solidFill>
                <a:sym typeface="Wingdings"/>
              </a:rPr>
              <a:t>–</a:t>
            </a:r>
            <a:r>
              <a:rPr lang="en-US" sz="2800" dirty="0" smtClean="0">
                <a:solidFill>
                  <a:schemeClr val="tx1"/>
                </a:solidFill>
                <a:sym typeface="Wingdings"/>
              </a:rPr>
              <a:t> P(X&lt;175) = P(X&lt;182) </a:t>
            </a:r>
            <a:r>
              <a:rPr lang="mr-IN" sz="2800" dirty="0" smtClean="0">
                <a:solidFill>
                  <a:schemeClr val="tx1"/>
                </a:solidFill>
                <a:sym typeface="Wingdings"/>
              </a:rPr>
              <a:t>–</a:t>
            </a:r>
            <a:r>
              <a:rPr lang="en-US" sz="2800" dirty="0" smtClean="0">
                <a:solidFill>
                  <a:schemeClr val="tx1"/>
                </a:solidFill>
                <a:sym typeface="Wingdings"/>
              </a:rPr>
              <a:t> 0.5 </a:t>
            </a:r>
          </a:p>
          <a:p>
            <a:endParaRPr lang="en-US" sz="2800" dirty="0" smtClean="0">
              <a:solidFill>
                <a:schemeClr val="tx1"/>
              </a:solidFill>
            </a:endParaRPr>
          </a:p>
          <a:p>
            <a:endParaRPr lang="en-US" sz="2800" dirty="0" smtClean="0">
              <a:solidFill>
                <a:schemeClr val="tx1"/>
              </a:solidFill>
            </a:endParaRPr>
          </a:p>
          <a:p>
            <a:endParaRPr lang="en-US" sz="2800" dirty="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p:sp>
        <p:nvSpPr>
          <p:cNvPr id="8" name="TextBox 7"/>
          <p:cNvSpPr txBox="1"/>
          <p:nvPr/>
        </p:nvSpPr>
        <p:spPr>
          <a:xfrm>
            <a:off x="3473822" y="3616228"/>
            <a:ext cx="5024719" cy="1538883"/>
          </a:xfrm>
          <a:prstGeom prst="rect">
            <a:avLst/>
          </a:prstGeom>
          <a:noFill/>
        </p:spPr>
        <p:txBody>
          <a:bodyPr wrap="square" rtlCol="0">
            <a:spAutoFit/>
          </a:bodyPr>
          <a:lstStyle/>
          <a:p>
            <a:pPr algn="ctr"/>
            <a:endParaRPr lang="en-US" b="1" dirty="0" smtClean="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pnorm</a:t>
            </a:r>
            <a:r>
              <a:rPr lang="en-US" dirty="0" smtClean="0">
                <a:latin typeface="Monaco" charset="0"/>
                <a:ea typeface="Monaco" charset="0"/>
                <a:cs typeface="Monaco" charset="0"/>
              </a:rPr>
              <a:t>(182, 175, </a:t>
            </a:r>
            <a:r>
              <a:rPr lang="en-US" dirty="0" err="1" smtClean="0">
                <a:latin typeface="Monaco" charset="0"/>
                <a:ea typeface="Monaco" charset="0"/>
                <a:cs typeface="Monaco" charset="0"/>
              </a:rPr>
              <a:t>sqrt</a:t>
            </a:r>
            <a:r>
              <a:rPr lang="en-US" dirty="0" smtClean="0">
                <a:latin typeface="Monaco" charset="0"/>
                <a:ea typeface="Monaco" charset="0"/>
                <a:cs typeface="Monaco" charset="0"/>
              </a:rPr>
              <a:t>(53.3)) </a:t>
            </a:r>
            <a:r>
              <a:rPr lang="mr-IN" dirty="0" smtClean="0">
                <a:latin typeface="Monaco" charset="0"/>
                <a:ea typeface="Monaco" charset="0"/>
                <a:cs typeface="Monaco" charset="0"/>
              </a:rPr>
              <a:t>–</a:t>
            </a:r>
            <a:r>
              <a:rPr lang="en-US" dirty="0" smtClean="0">
                <a:latin typeface="Monaco" charset="0"/>
                <a:ea typeface="Monaco" charset="0"/>
                <a:cs typeface="Monaco" charset="0"/>
              </a:rPr>
              <a:t> 0.5</a:t>
            </a:r>
            <a:endParaRPr lang="fi-FI" dirty="0">
              <a:latin typeface="Monaco" charset="0"/>
              <a:ea typeface="Monaco" charset="0"/>
              <a:cs typeface="Monaco" charset="0"/>
            </a:endParaRPr>
          </a:p>
          <a:p>
            <a:r>
              <a:rPr lang="en-US" dirty="0" smtClean="0">
                <a:latin typeface="Monaco" charset="0"/>
                <a:ea typeface="Monaco" charset="0"/>
                <a:cs typeface="Monaco" charset="0"/>
              </a:rPr>
              <a:t>  </a:t>
            </a:r>
            <a:r>
              <a:rPr lang="mr-IN" dirty="0" smtClean="0">
                <a:latin typeface="Monaco" charset="0"/>
                <a:ea typeface="Monaco" charset="0"/>
                <a:cs typeface="Monaco" charset="0"/>
              </a:rPr>
              <a:t>[</a:t>
            </a:r>
            <a:r>
              <a:rPr lang="mr-IN" dirty="0">
                <a:latin typeface="Monaco" charset="0"/>
                <a:ea typeface="Monaco" charset="0"/>
                <a:cs typeface="Monaco" charset="0"/>
              </a:rPr>
              <a:t>1] </a:t>
            </a:r>
            <a:r>
              <a:rPr lang="nb-NO" dirty="0">
                <a:latin typeface="Monaco" charset="0"/>
                <a:ea typeface="Monaco" charset="0"/>
                <a:cs typeface="Monaco" charset="0"/>
              </a:rPr>
              <a:t>0.3311738</a:t>
            </a:r>
          </a:p>
          <a:p>
            <a:endParaRPr lang="en-US" sz="2000" dirty="0" smtClean="0"/>
          </a:p>
          <a:p>
            <a:pPr marL="285750" indent="-285750">
              <a:buFont typeface="Wingdings" charset="2"/>
              <a:buChar char="Ø"/>
            </a:pPr>
            <a:endParaRPr lang="en-US" sz="2000" dirty="0">
              <a:solidFill>
                <a:schemeClr val="tx1"/>
              </a:solidFill>
            </a:endParaRPr>
          </a:p>
        </p:txBody>
      </p:sp>
    </p:spTree>
    <p:extLst>
      <p:ext uri="{BB962C8B-B14F-4D97-AF65-F5344CB8AC3E}">
        <p14:creationId xmlns:p14="http://schemas.microsoft.com/office/powerpoint/2010/main" val="177260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904539" y="1867045"/>
            <a:ext cx="11287461" cy="4023360"/>
          </a:xfrm>
        </p:spPr>
        <p:txBody>
          <a:bodyPr>
            <a:normAutofit/>
          </a:bodyPr>
          <a:lstStyle/>
          <a:p>
            <a:r>
              <a:rPr lang="en-US" sz="2800" dirty="0" smtClean="0">
                <a:solidFill>
                  <a:schemeClr val="tx1"/>
                </a:solidFill>
              </a:rPr>
              <a:t>What is the probability a randomly chosen man is either between 175</a:t>
            </a:r>
            <a:r>
              <a:rPr lang="mr-IN" sz="2800" dirty="0" smtClean="0">
                <a:solidFill>
                  <a:schemeClr val="tx1"/>
                </a:solidFill>
              </a:rPr>
              <a:t>–</a:t>
            </a:r>
            <a:r>
              <a:rPr lang="en-US" sz="2800" dirty="0" smtClean="0">
                <a:solidFill>
                  <a:schemeClr val="tx1"/>
                </a:solidFill>
              </a:rPr>
              <a:t>182 cm tall or</a:t>
            </a:r>
            <a:r>
              <a:rPr lang="en-US" sz="2800" b="1" dirty="0" smtClean="0">
                <a:solidFill>
                  <a:schemeClr val="tx1"/>
                </a:solidFill>
              </a:rPr>
              <a:t> </a:t>
            </a:r>
            <a:r>
              <a:rPr lang="en-US" sz="2800" dirty="0" smtClean="0">
                <a:solidFill>
                  <a:schemeClr val="tx1"/>
                </a:solidFill>
              </a:rPr>
              <a:t>between 150—160 cm tall?</a:t>
            </a:r>
          </a:p>
          <a:p>
            <a:r>
              <a:rPr lang="en-US" sz="2800" dirty="0" smtClean="0">
                <a:solidFill>
                  <a:schemeClr val="tx1"/>
                </a:solidFill>
                <a:sym typeface="Wingdings"/>
              </a:rPr>
              <a:t> P(175 &lt; X &lt; 182) + P(150 &lt; X &lt; 160)</a:t>
            </a:r>
            <a:endParaRPr lang="en-US" sz="2800" dirty="0" smtClean="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p:sp>
        <p:nvSpPr>
          <p:cNvPr id="7" name="TextBox 6"/>
          <p:cNvSpPr txBox="1"/>
          <p:nvPr/>
        </p:nvSpPr>
        <p:spPr>
          <a:xfrm>
            <a:off x="1097280" y="3280051"/>
            <a:ext cx="11744661" cy="4247317"/>
          </a:xfrm>
          <a:prstGeom prst="rect">
            <a:avLst/>
          </a:prstGeom>
          <a:noFill/>
        </p:spPr>
        <p:txBody>
          <a:bodyPr wrap="square" rtlCol="0">
            <a:spAutoFit/>
          </a:bodyPr>
          <a:lstStyle/>
          <a:p>
            <a:pPr algn="ctr"/>
            <a:endParaRPr lang="en-US" b="1" dirty="0" smtClean="0">
              <a:latin typeface="Monaco" charset="0"/>
              <a:ea typeface="Monaco" charset="0"/>
              <a:cs typeface="Monaco" charset="0"/>
            </a:endParaRPr>
          </a:p>
          <a:p>
            <a:r>
              <a:rPr lang="en-US" dirty="0" smtClean="0">
                <a:latin typeface="Monaco" charset="0"/>
                <a:ea typeface="Monaco" charset="0"/>
                <a:cs typeface="Monaco" charset="0"/>
              </a:rPr>
              <a:t>### First probability</a:t>
            </a:r>
          </a:p>
          <a:p>
            <a:r>
              <a:rPr lang="en-US" dirty="0" smtClean="0">
                <a:latin typeface="Monaco" charset="0"/>
                <a:ea typeface="Monaco" charset="0"/>
                <a:cs typeface="Monaco" charset="0"/>
              </a:rPr>
              <a:t>&gt; </a:t>
            </a:r>
            <a:r>
              <a:rPr lang="en-US" dirty="0" err="1" smtClean="0">
                <a:latin typeface="Monaco" charset="0"/>
                <a:ea typeface="Monaco" charset="0"/>
                <a:cs typeface="Monaco" charset="0"/>
              </a:rPr>
              <a:t>pnorm</a:t>
            </a:r>
            <a:r>
              <a:rPr lang="en-US" dirty="0" smtClean="0">
                <a:latin typeface="Monaco" charset="0"/>
                <a:ea typeface="Monaco" charset="0"/>
                <a:cs typeface="Monaco" charset="0"/>
              </a:rPr>
              <a:t>(182, 175, </a:t>
            </a:r>
            <a:r>
              <a:rPr lang="en-US" dirty="0" err="1" smtClean="0">
                <a:latin typeface="Monaco" charset="0"/>
                <a:ea typeface="Monaco" charset="0"/>
                <a:cs typeface="Monaco" charset="0"/>
              </a:rPr>
              <a:t>sqrt</a:t>
            </a:r>
            <a:r>
              <a:rPr lang="en-US" dirty="0" smtClean="0">
                <a:latin typeface="Monaco" charset="0"/>
                <a:ea typeface="Monaco" charset="0"/>
                <a:cs typeface="Monaco" charset="0"/>
              </a:rPr>
              <a:t>(53.3)) </a:t>
            </a:r>
            <a:r>
              <a:rPr lang="mr-IN" dirty="0" smtClean="0">
                <a:latin typeface="Monaco" charset="0"/>
                <a:ea typeface="Monaco" charset="0"/>
                <a:cs typeface="Monaco" charset="0"/>
              </a:rPr>
              <a:t>–</a:t>
            </a:r>
            <a:r>
              <a:rPr lang="en-US" dirty="0" smtClean="0">
                <a:latin typeface="Monaco" charset="0"/>
                <a:ea typeface="Monaco" charset="0"/>
                <a:cs typeface="Monaco" charset="0"/>
              </a:rPr>
              <a:t> 0.5</a:t>
            </a:r>
            <a:endParaRPr lang="fi-FI" dirty="0">
              <a:latin typeface="Monaco" charset="0"/>
              <a:ea typeface="Monaco" charset="0"/>
              <a:cs typeface="Monaco" charset="0"/>
            </a:endParaRPr>
          </a:p>
          <a:p>
            <a:r>
              <a:rPr lang="en-US" dirty="0" smtClean="0">
                <a:latin typeface="Monaco" charset="0"/>
                <a:ea typeface="Monaco" charset="0"/>
                <a:cs typeface="Monaco" charset="0"/>
              </a:rPr>
              <a:t>  </a:t>
            </a:r>
            <a:r>
              <a:rPr lang="mr-IN" dirty="0" smtClean="0">
                <a:latin typeface="Monaco" charset="0"/>
                <a:ea typeface="Monaco" charset="0"/>
                <a:cs typeface="Monaco" charset="0"/>
              </a:rPr>
              <a:t>[</a:t>
            </a:r>
            <a:r>
              <a:rPr lang="mr-IN" dirty="0">
                <a:latin typeface="Monaco" charset="0"/>
                <a:ea typeface="Monaco" charset="0"/>
                <a:cs typeface="Monaco" charset="0"/>
              </a:rPr>
              <a:t>1] </a:t>
            </a:r>
            <a:r>
              <a:rPr lang="nb-NO" dirty="0" smtClean="0">
                <a:latin typeface="Monaco" charset="0"/>
                <a:ea typeface="Monaco" charset="0"/>
                <a:cs typeface="Monaco" charset="0"/>
              </a:rPr>
              <a:t>0.3311738</a:t>
            </a:r>
          </a:p>
          <a:p>
            <a:endParaRPr lang="nb-NO" dirty="0">
              <a:latin typeface="Monaco" charset="0"/>
              <a:ea typeface="Monaco" charset="0"/>
              <a:cs typeface="Monaco" charset="0"/>
            </a:endParaRPr>
          </a:p>
          <a:p>
            <a:r>
              <a:rPr lang="nb-NO" dirty="0" smtClean="0">
                <a:latin typeface="Monaco" charset="0"/>
                <a:ea typeface="Monaco" charset="0"/>
                <a:cs typeface="Monaco" charset="0"/>
              </a:rPr>
              <a:t>&gt; ### Second </a:t>
            </a:r>
            <a:r>
              <a:rPr lang="nb-NO" dirty="0" err="1" smtClean="0">
                <a:latin typeface="Monaco" charset="0"/>
                <a:ea typeface="Monaco" charset="0"/>
                <a:cs typeface="Monaco" charset="0"/>
              </a:rPr>
              <a:t>prob</a:t>
            </a:r>
            <a:r>
              <a:rPr lang="nb-NO" dirty="0" smtClean="0">
                <a:latin typeface="Monaco" charset="0"/>
                <a:ea typeface="Monaco" charset="0"/>
                <a:cs typeface="Monaco" charset="0"/>
              </a:rPr>
              <a:t>.</a:t>
            </a:r>
            <a:endParaRPr lang="nb-NO"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pnorm</a:t>
            </a:r>
            <a:r>
              <a:rPr lang="en-US" dirty="0" smtClean="0">
                <a:latin typeface="Monaco" charset="0"/>
                <a:ea typeface="Monaco" charset="0"/>
                <a:cs typeface="Monaco" charset="0"/>
              </a:rPr>
              <a:t>(160, </a:t>
            </a:r>
            <a:r>
              <a:rPr lang="en-US" dirty="0">
                <a:latin typeface="Monaco" charset="0"/>
                <a:ea typeface="Monaco" charset="0"/>
                <a:cs typeface="Monaco" charset="0"/>
              </a:rPr>
              <a:t>175, </a:t>
            </a:r>
            <a:r>
              <a:rPr lang="en-US" dirty="0" err="1">
                <a:latin typeface="Monaco" charset="0"/>
                <a:ea typeface="Monaco" charset="0"/>
                <a:cs typeface="Monaco" charset="0"/>
              </a:rPr>
              <a:t>sqrt</a:t>
            </a:r>
            <a:r>
              <a:rPr lang="en-US" dirty="0">
                <a:latin typeface="Monaco" charset="0"/>
                <a:ea typeface="Monaco" charset="0"/>
                <a:cs typeface="Monaco" charset="0"/>
              </a:rPr>
              <a:t>(53.3)) </a:t>
            </a:r>
            <a:r>
              <a:rPr lang="mr-IN" dirty="0">
                <a:latin typeface="Monaco" charset="0"/>
                <a:ea typeface="Monaco" charset="0"/>
                <a:cs typeface="Monaco" charset="0"/>
              </a:rPr>
              <a:t>–</a:t>
            </a:r>
            <a:r>
              <a:rPr lang="en-US" dirty="0">
                <a:latin typeface="Monaco" charset="0"/>
                <a:ea typeface="Monaco" charset="0"/>
                <a:cs typeface="Monaco" charset="0"/>
              </a:rPr>
              <a:t> </a:t>
            </a:r>
            <a:r>
              <a:rPr lang="en-US" dirty="0" err="1" smtClean="0">
                <a:latin typeface="Monaco" charset="0"/>
                <a:ea typeface="Monaco" charset="0"/>
                <a:cs typeface="Monaco" charset="0"/>
              </a:rPr>
              <a:t>pnorm</a:t>
            </a:r>
            <a:r>
              <a:rPr lang="en-US" dirty="0" smtClean="0">
                <a:latin typeface="Monaco" charset="0"/>
                <a:ea typeface="Monaco" charset="0"/>
                <a:cs typeface="Monaco" charset="0"/>
              </a:rPr>
              <a:t>(150</a:t>
            </a:r>
            <a:r>
              <a:rPr lang="en-US" dirty="0">
                <a:latin typeface="Monaco" charset="0"/>
                <a:ea typeface="Monaco" charset="0"/>
                <a:cs typeface="Monaco" charset="0"/>
              </a:rPr>
              <a:t>, 175, </a:t>
            </a:r>
            <a:r>
              <a:rPr lang="en-US" dirty="0" err="1">
                <a:latin typeface="Monaco" charset="0"/>
                <a:ea typeface="Monaco" charset="0"/>
                <a:cs typeface="Monaco" charset="0"/>
              </a:rPr>
              <a:t>sqrt</a:t>
            </a:r>
            <a:r>
              <a:rPr lang="en-US" dirty="0">
                <a:latin typeface="Monaco" charset="0"/>
                <a:ea typeface="Monaco" charset="0"/>
                <a:cs typeface="Monaco" charset="0"/>
              </a:rPr>
              <a:t>(53.3</a:t>
            </a:r>
            <a:r>
              <a:rPr lang="en-US" dirty="0" smtClean="0">
                <a:latin typeface="Monaco" charset="0"/>
                <a:ea typeface="Monaco" charset="0"/>
                <a:cs typeface="Monaco" charset="0"/>
              </a:rPr>
              <a:t>))</a:t>
            </a:r>
          </a:p>
          <a:p>
            <a:r>
              <a:rPr lang="en-US" dirty="0" smtClean="0">
                <a:latin typeface="Monaco" charset="0"/>
                <a:ea typeface="Monaco" charset="0"/>
                <a:cs typeface="Monaco" charset="0"/>
              </a:rPr>
              <a:t>  </a:t>
            </a:r>
            <a:r>
              <a:rPr lang="mr-IN" dirty="0" smtClean="0">
                <a:latin typeface="Monaco" charset="0"/>
                <a:ea typeface="Monaco" charset="0"/>
                <a:cs typeface="Monaco" charset="0"/>
              </a:rPr>
              <a:t>[</a:t>
            </a:r>
            <a:r>
              <a:rPr lang="mr-IN" dirty="0">
                <a:latin typeface="Monaco" charset="0"/>
                <a:ea typeface="Monaco" charset="0"/>
                <a:cs typeface="Monaco" charset="0"/>
              </a:rPr>
              <a:t>1] 0.01965059</a:t>
            </a:r>
          </a:p>
          <a:p>
            <a:endParaRPr lang="nb-NO" dirty="0" smtClean="0">
              <a:latin typeface="Monaco" charset="0"/>
              <a:ea typeface="Monaco" charset="0"/>
              <a:cs typeface="Monaco" charset="0"/>
            </a:endParaRPr>
          </a:p>
          <a:p>
            <a:r>
              <a:rPr lang="nb-NO" dirty="0" smtClean="0">
                <a:latin typeface="Monaco" charset="0"/>
                <a:ea typeface="Monaco" charset="0"/>
                <a:cs typeface="Monaco" charset="0"/>
              </a:rPr>
              <a:t>&gt; 0.3311738 + </a:t>
            </a:r>
            <a:r>
              <a:rPr lang="mr-IN" dirty="0" smtClean="0">
                <a:latin typeface="Monaco" charset="0"/>
                <a:ea typeface="Monaco" charset="0"/>
                <a:cs typeface="Monaco" charset="0"/>
              </a:rPr>
              <a:t>0.01965059</a:t>
            </a:r>
            <a:endParaRPr lang="en-US" dirty="0" smtClean="0">
              <a:latin typeface="Monaco" charset="0"/>
              <a:ea typeface="Monaco" charset="0"/>
              <a:cs typeface="Monaco" charset="0"/>
            </a:endParaRPr>
          </a:p>
          <a:p>
            <a:r>
              <a:rPr lang="pt-BR" dirty="0" smtClean="0">
                <a:latin typeface="Monaco" charset="0"/>
                <a:ea typeface="Monaco" charset="0"/>
                <a:cs typeface="Monaco" charset="0"/>
              </a:rPr>
              <a:t>  [</a:t>
            </a:r>
            <a:r>
              <a:rPr lang="pt-BR" dirty="0">
                <a:latin typeface="Monaco" charset="0"/>
                <a:ea typeface="Monaco" charset="0"/>
                <a:cs typeface="Monaco" charset="0"/>
              </a:rPr>
              <a:t>1] 0.3508244</a:t>
            </a:r>
          </a:p>
          <a:p>
            <a:endParaRPr lang="mr-IN" dirty="0">
              <a:latin typeface="Monaco" charset="0"/>
              <a:ea typeface="Monaco" charset="0"/>
              <a:cs typeface="Monaco" charset="0"/>
            </a:endParaRPr>
          </a:p>
          <a:p>
            <a:endParaRPr lang="nb-NO" dirty="0">
              <a:latin typeface="Monaco" charset="0"/>
              <a:ea typeface="Monaco" charset="0"/>
              <a:cs typeface="Monaco" charset="0"/>
            </a:endParaRPr>
          </a:p>
          <a:p>
            <a:endParaRPr lang="en-US" dirty="0" smtClean="0">
              <a:latin typeface="Monaco" charset="0"/>
              <a:ea typeface="Monaco" charset="0"/>
              <a:cs typeface="Monaco" charset="0"/>
            </a:endParaRPr>
          </a:p>
          <a:p>
            <a:pPr marL="285750" indent="-285750">
              <a:buFont typeface="Wingdings" charset="2"/>
              <a:buChar char="Ø"/>
            </a:pPr>
            <a:endParaRPr lang="en-US" dirty="0">
              <a:solidFill>
                <a:schemeClr val="tx1"/>
              </a:solidFill>
              <a:latin typeface="Monaco" charset="0"/>
              <a:ea typeface="Monaco" charset="0"/>
              <a:cs typeface="Monaco" charset="0"/>
            </a:endParaRPr>
          </a:p>
        </p:txBody>
      </p:sp>
    </p:spTree>
    <p:extLst>
      <p:ext uri="{BB962C8B-B14F-4D97-AF65-F5344CB8AC3E}">
        <p14:creationId xmlns:p14="http://schemas.microsoft.com/office/powerpoint/2010/main" val="39638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904539" y="1867045"/>
            <a:ext cx="11287461" cy="4023360"/>
          </a:xfrm>
        </p:spPr>
        <p:txBody>
          <a:bodyPr>
            <a:normAutofit/>
          </a:bodyPr>
          <a:lstStyle/>
          <a:p>
            <a:r>
              <a:rPr lang="en-US" sz="2600" dirty="0" smtClean="0">
                <a:solidFill>
                  <a:schemeClr val="tx1"/>
                </a:solidFill>
              </a:rPr>
              <a:t>I have two randomly-chosen European friends, one man and one woman each. What is the probability the man is at least 180 cm and the woman is between 163—170 cm? </a:t>
            </a:r>
          </a:p>
          <a:p>
            <a:r>
              <a:rPr lang="en-US" sz="2600" dirty="0" smtClean="0">
                <a:solidFill>
                  <a:schemeClr val="tx1"/>
                </a:solidFill>
                <a:sym typeface="Wingdings"/>
              </a:rPr>
              <a:t> P(man &gt; 180) x P(163 &lt; woman &lt; 170)</a:t>
            </a:r>
            <a:endParaRPr lang="en-US" sz="2600" dirty="0" smtClean="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p:sp>
        <p:nvSpPr>
          <p:cNvPr id="7" name="TextBox 6"/>
          <p:cNvSpPr txBox="1"/>
          <p:nvPr/>
        </p:nvSpPr>
        <p:spPr>
          <a:xfrm>
            <a:off x="1097280" y="3551593"/>
            <a:ext cx="11744661" cy="3785652"/>
          </a:xfrm>
          <a:prstGeom prst="rect">
            <a:avLst/>
          </a:prstGeom>
          <a:noFill/>
        </p:spPr>
        <p:txBody>
          <a:bodyPr wrap="square" rtlCol="0">
            <a:spAutoFit/>
          </a:bodyPr>
          <a:lstStyle/>
          <a:p>
            <a:pPr algn="ctr"/>
            <a:endParaRPr lang="en-US" sz="1600" b="1" dirty="0" smtClean="0">
              <a:latin typeface="Monaco" charset="0"/>
              <a:ea typeface="Monaco" charset="0"/>
              <a:cs typeface="Monaco" charset="0"/>
            </a:endParaRPr>
          </a:p>
          <a:p>
            <a:r>
              <a:rPr lang="en-US" sz="1600" dirty="0" smtClean="0">
                <a:latin typeface="Monaco" charset="0"/>
                <a:ea typeface="Monaco" charset="0"/>
                <a:cs typeface="Monaco" charset="0"/>
              </a:rPr>
              <a:t>### First probability</a:t>
            </a:r>
          </a:p>
          <a:p>
            <a:r>
              <a:rPr lang="en-US" sz="1600" dirty="0" smtClean="0">
                <a:latin typeface="Monaco" charset="0"/>
                <a:ea typeface="Monaco" charset="0"/>
                <a:cs typeface="Monaco" charset="0"/>
              </a:rPr>
              <a:t>&gt; 1 - </a:t>
            </a:r>
            <a:r>
              <a:rPr lang="en-US" sz="1600" dirty="0" err="1" smtClean="0">
                <a:latin typeface="Monaco" charset="0"/>
                <a:ea typeface="Monaco" charset="0"/>
                <a:cs typeface="Monaco" charset="0"/>
              </a:rPr>
              <a:t>pnorm</a:t>
            </a:r>
            <a:r>
              <a:rPr lang="en-US" sz="1600" dirty="0" smtClean="0">
                <a:latin typeface="Monaco" charset="0"/>
                <a:ea typeface="Monaco" charset="0"/>
                <a:cs typeface="Monaco" charset="0"/>
              </a:rPr>
              <a:t>(180, 175, </a:t>
            </a:r>
            <a:r>
              <a:rPr lang="en-US" sz="1600" dirty="0" err="1" smtClean="0">
                <a:latin typeface="Monaco" charset="0"/>
                <a:ea typeface="Monaco" charset="0"/>
                <a:cs typeface="Monaco" charset="0"/>
              </a:rPr>
              <a:t>sqrt</a:t>
            </a:r>
            <a:r>
              <a:rPr lang="en-US" sz="1600" dirty="0" smtClean="0">
                <a:latin typeface="Monaco" charset="0"/>
                <a:ea typeface="Monaco" charset="0"/>
                <a:cs typeface="Monaco" charset="0"/>
              </a:rPr>
              <a:t>(53.3))</a:t>
            </a:r>
            <a:endParaRPr lang="fi-FI" sz="1600" dirty="0">
              <a:latin typeface="Monaco" charset="0"/>
              <a:ea typeface="Monaco" charset="0"/>
              <a:cs typeface="Monaco" charset="0"/>
            </a:endParaRPr>
          </a:p>
          <a:p>
            <a:r>
              <a:rPr lang="en-US" sz="1600" dirty="0" smtClean="0">
                <a:latin typeface="Monaco" charset="0"/>
                <a:ea typeface="Monaco" charset="0"/>
                <a:cs typeface="Monaco" charset="0"/>
              </a:rPr>
              <a:t>  </a:t>
            </a:r>
            <a:r>
              <a:rPr lang="mr-IN" sz="1600" dirty="0" smtClean="0">
                <a:latin typeface="Monaco" charset="0"/>
                <a:ea typeface="Monaco" charset="0"/>
                <a:cs typeface="Monaco" charset="0"/>
              </a:rPr>
              <a:t>[</a:t>
            </a:r>
            <a:r>
              <a:rPr lang="mr-IN" sz="1600" dirty="0">
                <a:latin typeface="Monaco" charset="0"/>
                <a:ea typeface="Monaco" charset="0"/>
                <a:cs typeface="Monaco" charset="0"/>
              </a:rPr>
              <a:t>1] </a:t>
            </a:r>
            <a:r>
              <a:rPr lang="nb-NO" sz="1600" dirty="0" smtClean="0">
                <a:latin typeface="Monaco" charset="0"/>
                <a:ea typeface="Monaco" charset="0"/>
                <a:cs typeface="Monaco" charset="0"/>
              </a:rPr>
              <a:t>0.2467138</a:t>
            </a:r>
          </a:p>
          <a:p>
            <a:endParaRPr lang="nb-NO" sz="1600" dirty="0">
              <a:latin typeface="Monaco" charset="0"/>
              <a:ea typeface="Monaco" charset="0"/>
              <a:cs typeface="Monaco" charset="0"/>
            </a:endParaRPr>
          </a:p>
          <a:p>
            <a:r>
              <a:rPr lang="nb-NO" sz="1600" dirty="0" smtClean="0">
                <a:latin typeface="Monaco" charset="0"/>
                <a:ea typeface="Monaco" charset="0"/>
                <a:cs typeface="Monaco" charset="0"/>
              </a:rPr>
              <a:t>&gt; ### Second </a:t>
            </a:r>
            <a:r>
              <a:rPr lang="nb-NO" sz="1600" dirty="0" err="1" smtClean="0">
                <a:latin typeface="Monaco" charset="0"/>
                <a:ea typeface="Monaco" charset="0"/>
                <a:cs typeface="Monaco" charset="0"/>
              </a:rPr>
              <a:t>prob</a:t>
            </a:r>
            <a:r>
              <a:rPr lang="nb-NO" sz="1600" dirty="0" smtClean="0">
                <a:latin typeface="Monaco" charset="0"/>
                <a:ea typeface="Monaco" charset="0"/>
                <a:cs typeface="Monaco" charset="0"/>
              </a:rPr>
              <a:t>.</a:t>
            </a:r>
            <a:endParaRPr lang="nb-NO" sz="1600" dirty="0">
              <a:latin typeface="Monaco" charset="0"/>
              <a:ea typeface="Monaco" charset="0"/>
              <a:cs typeface="Monaco" charset="0"/>
            </a:endParaRPr>
          </a:p>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pnorm</a:t>
            </a:r>
            <a:r>
              <a:rPr lang="en-US" sz="1600" dirty="0" smtClean="0">
                <a:latin typeface="Monaco" charset="0"/>
                <a:ea typeface="Monaco" charset="0"/>
                <a:cs typeface="Monaco" charset="0"/>
              </a:rPr>
              <a:t>(170, 162.5, </a:t>
            </a:r>
            <a:r>
              <a:rPr lang="en-US" sz="1600" dirty="0" err="1" smtClean="0">
                <a:latin typeface="Monaco" charset="0"/>
                <a:ea typeface="Monaco" charset="0"/>
                <a:cs typeface="Monaco" charset="0"/>
              </a:rPr>
              <a:t>sqrt</a:t>
            </a:r>
            <a:r>
              <a:rPr lang="en-US" sz="1600" dirty="0" smtClean="0">
                <a:latin typeface="Monaco" charset="0"/>
                <a:ea typeface="Monaco" charset="0"/>
                <a:cs typeface="Monaco" charset="0"/>
              </a:rPr>
              <a:t>(34.8)) </a:t>
            </a:r>
            <a:r>
              <a:rPr lang="mr-IN" sz="1600" dirty="0">
                <a:latin typeface="Monaco" charset="0"/>
                <a:ea typeface="Monaco" charset="0"/>
                <a:cs typeface="Monaco" charset="0"/>
              </a:rPr>
              <a:t>–</a:t>
            </a:r>
            <a:r>
              <a:rPr lang="en-US" sz="1600" dirty="0">
                <a:latin typeface="Monaco" charset="0"/>
                <a:ea typeface="Monaco" charset="0"/>
                <a:cs typeface="Monaco" charset="0"/>
              </a:rPr>
              <a:t> </a:t>
            </a:r>
            <a:r>
              <a:rPr lang="en-US" sz="1600" dirty="0" err="1" smtClean="0">
                <a:latin typeface="Monaco" charset="0"/>
                <a:ea typeface="Monaco" charset="0"/>
                <a:cs typeface="Monaco" charset="0"/>
              </a:rPr>
              <a:t>pnorm</a:t>
            </a:r>
            <a:r>
              <a:rPr lang="en-US" sz="1600" dirty="0" smtClean="0">
                <a:latin typeface="Monaco" charset="0"/>
                <a:ea typeface="Monaco" charset="0"/>
                <a:cs typeface="Monaco" charset="0"/>
              </a:rPr>
              <a:t>(163, 162.5, </a:t>
            </a:r>
            <a:r>
              <a:rPr lang="en-US" sz="1600" dirty="0" err="1" smtClean="0">
                <a:latin typeface="Monaco" charset="0"/>
                <a:ea typeface="Monaco" charset="0"/>
                <a:cs typeface="Monaco" charset="0"/>
              </a:rPr>
              <a:t>sqrt</a:t>
            </a:r>
            <a:r>
              <a:rPr lang="en-US" sz="1600" dirty="0" smtClean="0">
                <a:latin typeface="Monaco" charset="0"/>
                <a:ea typeface="Monaco" charset="0"/>
                <a:cs typeface="Monaco" charset="0"/>
              </a:rPr>
              <a:t>(34.8))</a:t>
            </a:r>
          </a:p>
          <a:p>
            <a:r>
              <a:rPr lang="en-US" sz="1600" dirty="0" smtClean="0">
                <a:latin typeface="Monaco" charset="0"/>
                <a:ea typeface="Monaco" charset="0"/>
                <a:cs typeface="Monaco" charset="0"/>
              </a:rPr>
              <a:t>  </a:t>
            </a:r>
            <a:r>
              <a:rPr lang="mr-IN" sz="1600" dirty="0" smtClean="0">
                <a:latin typeface="Monaco" charset="0"/>
                <a:ea typeface="Monaco" charset="0"/>
                <a:cs typeface="Monaco" charset="0"/>
              </a:rPr>
              <a:t>[</a:t>
            </a:r>
            <a:r>
              <a:rPr lang="mr-IN" sz="1600" dirty="0">
                <a:latin typeface="Monaco" charset="0"/>
                <a:ea typeface="Monaco" charset="0"/>
                <a:cs typeface="Monaco" charset="0"/>
              </a:rPr>
              <a:t>1] </a:t>
            </a:r>
            <a:r>
              <a:rPr lang="en-US" sz="1600" dirty="0" smtClean="0">
                <a:latin typeface="Monaco" charset="0"/>
                <a:ea typeface="Monaco" charset="0"/>
                <a:cs typeface="Monaco" charset="0"/>
              </a:rPr>
              <a:t>0.3644282</a:t>
            </a:r>
            <a:endParaRPr lang="mr-IN" sz="1600" dirty="0">
              <a:latin typeface="Monaco" charset="0"/>
              <a:ea typeface="Monaco" charset="0"/>
              <a:cs typeface="Monaco" charset="0"/>
            </a:endParaRPr>
          </a:p>
          <a:p>
            <a:endParaRPr lang="nb-NO" sz="1600" dirty="0" smtClean="0">
              <a:latin typeface="Monaco" charset="0"/>
              <a:ea typeface="Monaco" charset="0"/>
              <a:cs typeface="Monaco" charset="0"/>
            </a:endParaRPr>
          </a:p>
          <a:p>
            <a:r>
              <a:rPr lang="nb-NO" sz="1600" dirty="0" smtClean="0">
                <a:latin typeface="Monaco" charset="0"/>
                <a:ea typeface="Monaco" charset="0"/>
                <a:cs typeface="Monaco" charset="0"/>
              </a:rPr>
              <a:t>&gt; 0.246713*</a:t>
            </a:r>
            <a:r>
              <a:rPr lang="en-US" sz="1600" dirty="0" smtClean="0">
                <a:latin typeface="Monaco" charset="0"/>
                <a:ea typeface="Monaco" charset="0"/>
                <a:cs typeface="Monaco" charset="0"/>
              </a:rPr>
              <a:t>0.3644282</a:t>
            </a:r>
          </a:p>
          <a:p>
            <a:r>
              <a:rPr lang="pt-BR" sz="1600" dirty="0" smtClean="0">
                <a:latin typeface="Monaco" charset="0"/>
                <a:ea typeface="Monaco" charset="0"/>
                <a:cs typeface="Monaco" charset="0"/>
              </a:rPr>
              <a:t>  [</a:t>
            </a:r>
            <a:r>
              <a:rPr lang="pt-BR" sz="1600" dirty="0">
                <a:latin typeface="Monaco" charset="0"/>
                <a:ea typeface="Monaco" charset="0"/>
                <a:cs typeface="Monaco" charset="0"/>
              </a:rPr>
              <a:t>1] </a:t>
            </a:r>
            <a:r>
              <a:rPr lang="pt-BR" sz="1600" dirty="0" smtClean="0">
                <a:latin typeface="Monaco" charset="0"/>
                <a:ea typeface="Monaco" charset="0"/>
                <a:cs typeface="Monaco" charset="0"/>
              </a:rPr>
              <a:t>0.08990917</a:t>
            </a:r>
            <a:endParaRPr lang="pt-BR" sz="1600" dirty="0">
              <a:latin typeface="Monaco" charset="0"/>
              <a:ea typeface="Monaco" charset="0"/>
              <a:cs typeface="Monaco" charset="0"/>
            </a:endParaRPr>
          </a:p>
          <a:p>
            <a:endParaRPr lang="mr-IN" sz="1600" dirty="0">
              <a:latin typeface="Monaco" charset="0"/>
              <a:ea typeface="Monaco" charset="0"/>
              <a:cs typeface="Monaco" charset="0"/>
            </a:endParaRPr>
          </a:p>
          <a:p>
            <a:endParaRPr lang="nb-NO" sz="1600" dirty="0">
              <a:latin typeface="Monaco" charset="0"/>
              <a:ea typeface="Monaco" charset="0"/>
              <a:cs typeface="Monaco" charset="0"/>
            </a:endParaRPr>
          </a:p>
          <a:p>
            <a:endParaRPr lang="en-US" sz="1600" dirty="0" smtClean="0">
              <a:latin typeface="Monaco" charset="0"/>
              <a:ea typeface="Monaco" charset="0"/>
              <a:cs typeface="Monaco" charset="0"/>
            </a:endParaRPr>
          </a:p>
          <a:p>
            <a:pPr marL="285750" indent="-285750">
              <a:buFont typeface="Wingdings" charset="2"/>
              <a:buChar char="Ø"/>
            </a:pPr>
            <a:endParaRPr lang="en-US" sz="1600" dirty="0">
              <a:solidFill>
                <a:schemeClr val="tx1"/>
              </a:solidFill>
              <a:latin typeface="Monaco" charset="0"/>
              <a:ea typeface="Monaco" charset="0"/>
              <a:cs typeface="Monaco" charset="0"/>
            </a:endParaRPr>
          </a:p>
        </p:txBody>
      </p:sp>
    </p:spTree>
    <p:extLst>
      <p:ext uri="{BB962C8B-B14F-4D97-AF65-F5344CB8AC3E}">
        <p14:creationId xmlns:p14="http://schemas.microsoft.com/office/powerpoint/2010/main" val="139780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904539" y="1867045"/>
            <a:ext cx="11287461" cy="4023360"/>
          </a:xfrm>
        </p:spPr>
        <p:txBody>
          <a:bodyPr>
            <a:normAutofit/>
          </a:bodyPr>
          <a:lstStyle/>
          <a:p>
            <a:r>
              <a:rPr lang="en-US" sz="2600" dirty="0" smtClean="0">
                <a:solidFill>
                  <a:schemeClr val="tx1"/>
                </a:solidFill>
              </a:rPr>
              <a:t>I have two new randomly-chosen European friends, one man and one woman each. What is the probability the man is 180 cm and the woman is 163 cm? </a:t>
            </a:r>
          </a:p>
          <a:p>
            <a:r>
              <a:rPr lang="en-US" sz="2600" dirty="0" smtClean="0">
                <a:solidFill>
                  <a:schemeClr val="tx1"/>
                </a:solidFill>
                <a:sym typeface="Wingdings"/>
              </a:rPr>
              <a:t> P(man = 180) x P(woman = 163) </a:t>
            </a:r>
          </a:p>
          <a:p>
            <a:r>
              <a:rPr lang="en-US" sz="2600" b="1" dirty="0" smtClean="0">
                <a:solidFill>
                  <a:srgbClr val="C00000"/>
                </a:solidFill>
                <a:sym typeface="Wingdings"/>
              </a:rPr>
              <a:t> 0</a:t>
            </a:r>
            <a:endParaRPr lang="en-US" sz="1800" b="1" dirty="0">
              <a:solidFill>
                <a:srgbClr val="C00000"/>
              </a:solidFill>
              <a:sym typeface="Wingdings"/>
            </a:endParaRPr>
          </a:p>
          <a:p>
            <a:endParaRPr lang="en-US" sz="2600" dirty="0" smtClean="0">
              <a:solidFill>
                <a:schemeClr val="tx1"/>
              </a:solidFill>
              <a:sym typeface="Wingdings"/>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p:spTree>
    <p:extLst>
      <p:ext uri="{BB962C8B-B14F-4D97-AF65-F5344CB8AC3E}">
        <p14:creationId xmlns:p14="http://schemas.microsoft.com/office/powerpoint/2010/main" val="170975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smtClean="0">
                    <a:solidFill>
                      <a:schemeClr val="tx1"/>
                    </a:solidFill>
                  </a:rPr>
                  <a:t>Recall, the P-value is the probability of obtaining a result </a:t>
                </a:r>
                <a:r>
                  <a:rPr lang="en-US" i="1" dirty="0" smtClean="0">
                    <a:solidFill>
                      <a:schemeClr val="tx1"/>
                    </a:solidFill>
                  </a:rPr>
                  <a:t>as extreme or more</a:t>
                </a:r>
              </a:p>
              <a:p>
                <a:pPr lvl="1"/>
                <a:r>
                  <a:rPr lang="en-US" dirty="0" smtClean="0">
                    <a:solidFill>
                      <a:schemeClr val="tx1"/>
                    </a:solidFill>
                  </a:rPr>
                  <a:t>Therefore, P-value is P(number of successes &gt;=5)</a:t>
                </a:r>
              </a:p>
              <a:p>
                <a:pPr lvl="1"/>
                <a:endParaRPr lang="en-US" i="1" dirty="0" smtClean="0">
                  <a:solidFill>
                    <a:schemeClr val="tx1"/>
                  </a:solidFill>
                  <a:latin typeface="Cambria Math" charset="0"/>
                </a:endParaRPr>
              </a:p>
              <a:p>
                <a14:m>
                  <m:oMath xmlns:m="http://schemas.openxmlformats.org/officeDocument/2006/math">
                    <m:r>
                      <a:rPr lang="en-US" sz="2200" i="1" smtClean="0">
                        <a:solidFill>
                          <a:schemeClr val="tx1"/>
                        </a:solidFill>
                        <a:latin typeface="Cambria Math" charset="0"/>
                      </a:rPr>
                      <m:t>𝑃</m:t>
                    </m:r>
                    <m:r>
                      <a:rPr lang="en-US" sz="2200" b="0" i="1" smtClean="0">
                        <a:solidFill>
                          <a:schemeClr val="tx1"/>
                        </a:solidFill>
                        <a:latin typeface="Cambria Math" charset="0"/>
                      </a:rPr>
                      <m:t>(</m:t>
                    </m:r>
                    <m:r>
                      <a:rPr lang="en-US" sz="2200" b="0" i="1" smtClean="0">
                        <a:solidFill>
                          <a:schemeClr val="tx1"/>
                        </a:solidFill>
                        <a:latin typeface="Cambria Math" charset="0"/>
                      </a:rPr>
                      <m:t>𝑋</m:t>
                    </m:r>
                    <m:r>
                      <a:rPr lang="en-US" sz="2200" i="1" smtClean="0">
                        <a:solidFill>
                          <a:schemeClr val="tx1"/>
                        </a:solidFill>
                        <a:latin typeface="Cambria Math" charset="0"/>
                        <a:ea typeface="Cambria Math" charset="0"/>
                        <a:cs typeface="Cambria Math" charset="0"/>
                      </a:rPr>
                      <m:t>≥</m:t>
                    </m:r>
                    <m:r>
                      <a:rPr lang="en-US" sz="2200" b="0" i="1" smtClean="0">
                        <a:solidFill>
                          <a:schemeClr val="tx1"/>
                        </a:solidFill>
                        <a:latin typeface="Cambria Math" charset="0"/>
                        <a:ea typeface="Cambria Math" charset="0"/>
                        <a:cs typeface="Cambria Math" charset="0"/>
                      </a:rPr>
                      <m:t>5)</m:t>
                    </m:r>
                    <m:r>
                      <a:rPr lang="en-US" sz="2200" i="1">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b="0" i="1" smtClean="0">
                                <a:solidFill>
                                  <a:schemeClr val="tx1"/>
                                </a:solidFill>
                                <a:latin typeface="Cambria Math" charset="0"/>
                              </a:rPr>
                              <m:t>12</m:t>
                            </m:r>
                          </m:num>
                          <m:den>
                            <m:r>
                              <a:rPr lang="en-US" sz="2200" b="0" i="1" smtClean="0">
                                <a:solidFill>
                                  <a:schemeClr val="tx1"/>
                                </a:solidFill>
                                <a:latin typeface="Cambria Math" charset="0"/>
                              </a:rPr>
                              <m:t>5</m:t>
                            </m:r>
                          </m:den>
                        </m:f>
                      </m:e>
                    </m:d>
                    <m:sSup>
                      <m:sSupPr>
                        <m:ctrlPr>
                          <a:rPr lang="mr-IN" sz="2200" i="1">
                            <a:solidFill>
                              <a:schemeClr val="tx1"/>
                            </a:solidFill>
                            <a:latin typeface="Cambria Math" charset="0"/>
                          </a:rPr>
                        </m:ctrlPr>
                      </m:sSupPr>
                      <m:e>
                        <m:r>
                          <a:rPr lang="en-US" sz="2200" b="0" i="1" smtClean="0">
                            <a:solidFill>
                              <a:schemeClr val="tx1"/>
                            </a:solidFill>
                            <a:latin typeface="Cambria Math" charset="0"/>
                          </a:rPr>
                          <m:t>0.3</m:t>
                        </m:r>
                      </m:e>
                      <m:sup>
                        <m:r>
                          <a:rPr lang="en-US" sz="2200" b="0" i="1" smtClean="0">
                            <a:solidFill>
                              <a:schemeClr val="tx1"/>
                            </a:solidFill>
                            <a:latin typeface="Cambria Math" charset="0"/>
                          </a:rPr>
                          <m:t>5</m:t>
                        </m:r>
                      </m:sup>
                    </m:sSup>
                    <m:sSup>
                      <m:sSupPr>
                        <m:ctrlPr>
                          <a:rPr lang="mr-IN" sz="2200" i="1">
                            <a:solidFill>
                              <a:schemeClr val="tx1"/>
                            </a:solidFill>
                            <a:latin typeface="Cambria Math" charset="0"/>
                          </a:rPr>
                        </m:ctrlPr>
                      </m:sSupPr>
                      <m:e>
                        <m:r>
                          <a:rPr lang="en-US" sz="2200" b="0" i="1" smtClean="0">
                            <a:solidFill>
                              <a:schemeClr val="tx1"/>
                            </a:solidFill>
                            <a:latin typeface="Cambria Math" charset="0"/>
                          </a:rPr>
                          <m:t>0.7</m:t>
                        </m:r>
                      </m:e>
                      <m:sup>
                        <m:r>
                          <a:rPr lang="en-US" sz="2200" i="1">
                            <a:solidFill>
                              <a:schemeClr val="tx1"/>
                            </a:solidFill>
                            <a:latin typeface="Cambria Math" charset="0"/>
                          </a:rPr>
                          <m:t>(</m:t>
                        </m:r>
                        <m:r>
                          <a:rPr lang="en-US" sz="2200" b="0" i="1" smtClean="0">
                            <a:solidFill>
                              <a:schemeClr val="tx1"/>
                            </a:solidFill>
                            <a:latin typeface="Cambria Math" charset="0"/>
                          </a:rPr>
                          <m:t>12</m:t>
                        </m:r>
                        <m:r>
                          <a:rPr lang="en-US" sz="2200" i="1">
                            <a:solidFill>
                              <a:schemeClr val="tx1"/>
                            </a:solidFill>
                            <a:latin typeface="Cambria Math" charset="0"/>
                          </a:rPr>
                          <m:t>−</m:t>
                        </m:r>
                        <m:r>
                          <a:rPr lang="en-US" sz="2200" b="0" i="1" smtClean="0">
                            <a:solidFill>
                              <a:schemeClr val="tx1"/>
                            </a:solidFill>
                            <a:latin typeface="Cambria Math" charset="0"/>
                          </a:rPr>
                          <m:t>5</m:t>
                        </m:r>
                        <m:r>
                          <a:rPr lang="en-US" sz="2200" i="1">
                            <a:solidFill>
                              <a:schemeClr val="tx1"/>
                            </a:solidFill>
                            <a:latin typeface="Cambria Math" charset="0"/>
                          </a:rPr>
                          <m:t>)</m:t>
                        </m:r>
                      </m:sup>
                    </m:sSup>
                    <m:r>
                      <a:rPr lang="en-US" sz="2200" b="0" i="1" smtClean="0">
                        <a:solidFill>
                          <a:schemeClr val="tx1"/>
                        </a:solidFill>
                        <a:latin typeface="Cambria Math" charset="0"/>
                      </a:rPr>
                      <m:t>+ </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6</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6</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m:t>
                        </m:r>
                        <m:r>
                          <a:rPr lang="en-US" sz="2200" i="1">
                            <a:solidFill>
                              <a:schemeClr val="tx1"/>
                            </a:solidFill>
                            <a:latin typeface="Cambria Math" charset="0"/>
                          </a:rPr>
                          <m:t>12</m:t>
                        </m:r>
                        <m:r>
                          <a:rPr lang="en-US" sz="2200" i="1">
                            <a:solidFill>
                              <a:schemeClr val="tx1"/>
                            </a:solidFill>
                            <a:latin typeface="Cambria Math" charset="0"/>
                          </a:rPr>
                          <m:t>−</m:t>
                        </m:r>
                        <m:r>
                          <a:rPr lang="en-US" sz="2200" b="0" i="1" smtClean="0">
                            <a:solidFill>
                              <a:schemeClr val="tx1"/>
                            </a:solidFill>
                            <a:latin typeface="Cambria Math" charset="0"/>
                          </a:rPr>
                          <m:t>6</m:t>
                        </m:r>
                        <m:r>
                          <a:rPr lang="en-US" sz="2200" i="1">
                            <a:solidFill>
                              <a:schemeClr val="tx1"/>
                            </a:solidFill>
                            <a:latin typeface="Cambria Math" charset="0"/>
                          </a:rPr>
                          <m:t>)</m:t>
                        </m:r>
                      </m:sup>
                    </m:sSup>
                    <m:r>
                      <a:rPr lang="en-US" sz="2200" b="0" i="1" smtClean="0">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12</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12</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12</m:t>
                        </m:r>
                        <m:r>
                          <a:rPr lang="en-US" sz="2200" i="1">
                            <a:solidFill>
                              <a:schemeClr val="tx1"/>
                            </a:solidFill>
                            <a:latin typeface="Cambria Math" charset="0"/>
                          </a:rPr>
                          <m:t>)</m:t>
                        </m:r>
                      </m:sup>
                    </m:sSup>
                  </m:oMath>
                </a14:m>
                <a:endParaRPr lang="en-US" sz="2200" i="1" dirty="0">
                  <a:solidFill>
                    <a:schemeClr val="tx1"/>
                  </a:solidFill>
                  <a:latin typeface="Cambria Math"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1970" r="-1091"/>
                </a:stretch>
              </a:blipFill>
            </p:spPr>
            <p:txBody>
              <a:bodyPr/>
              <a:lstStyle/>
              <a:p>
                <a:r>
                  <a:rPr lang="en-US">
                    <a:noFill/>
                  </a:rPr>
                  <a:t> </a:t>
                </a:r>
              </a:p>
            </p:txBody>
          </p:sp>
        </mc:Fallback>
      </mc:AlternateContent>
      <p:sp>
        <p:nvSpPr>
          <p:cNvPr id="4" name="TextBox 3"/>
          <p:cNvSpPr txBox="1"/>
          <p:nvPr/>
        </p:nvSpPr>
        <p:spPr>
          <a:xfrm>
            <a:off x="10254727" y="672354"/>
            <a:ext cx="1175272" cy="1015663"/>
          </a:xfrm>
          <a:prstGeom prst="rect">
            <a:avLst/>
          </a:prstGeom>
          <a:noFill/>
        </p:spPr>
        <p:txBody>
          <a:bodyPr wrap="square" rtlCol="0">
            <a:spAutoFit/>
          </a:bodyPr>
          <a:lstStyle/>
          <a:p>
            <a:pPr marL="12700" lvl="1"/>
            <a:r>
              <a:rPr lang="en-US" sz="2000" smtClean="0">
                <a:solidFill>
                  <a:srgbClr val="C00000"/>
                </a:solidFill>
              </a:rPr>
              <a:t>p</a:t>
            </a:r>
            <a:r>
              <a:rPr lang="en-US" sz="2000" baseline="-25000" smtClean="0">
                <a:solidFill>
                  <a:srgbClr val="C00000"/>
                </a:solidFill>
              </a:rPr>
              <a:t>0</a:t>
            </a:r>
            <a:r>
              <a:rPr lang="en-US" sz="2000" smtClean="0">
                <a:solidFill>
                  <a:srgbClr val="C00000"/>
                </a:solidFill>
              </a:rPr>
              <a:t> </a:t>
            </a:r>
            <a:r>
              <a:rPr lang="en-US" sz="2000" dirty="0">
                <a:solidFill>
                  <a:srgbClr val="C00000"/>
                </a:solidFill>
              </a:rPr>
              <a:t>= 0.3</a:t>
            </a:r>
          </a:p>
          <a:p>
            <a:pPr marL="12700" lvl="1"/>
            <a:r>
              <a:rPr lang="en-US" sz="2000" dirty="0">
                <a:solidFill>
                  <a:srgbClr val="C00000"/>
                </a:solidFill>
              </a:rPr>
              <a:t>n = </a:t>
            </a:r>
            <a:r>
              <a:rPr lang="en-US" sz="2000" dirty="0" smtClean="0">
                <a:solidFill>
                  <a:srgbClr val="C00000"/>
                </a:solidFill>
              </a:rPr>
              <a:t>12</a:t>
            </a:r>
          </a:p>
          <a:p>
            <a:pPr marL="12700" lvl="1"/>
            <a:r>
              <a:rPr lang="en-US" sz="2000" dirty="0" smtClean="0">
                <a:solidFill>
                  <a:srgbClr val="C00000"/>
                </a:solidFill>
              </a:rPr>
              <a:t>X </a:t>
            </a:r>
            <a:r>
              <a:rPr lang="en-US" sz="2000" dirty="0">
                <a:solidFill>
                  <a:srgbClr val="C00000"/>
                </a:solidFill>
              </a:rPr>
              <a:t>= </a:t>
            </a:r>
            <a:r>
              <a:rPr lang="en-US" sz="2000" dirty="0" smtClean="0">
                <a:solidFill>
                  <a:srgbClr val="C00000"/>
                </a:solidFill>
              </a:rPr>
              <a:t>5</a:t>
            </a:r>
            <a:endParaRPr lang="en-US" sz="2000" dirty="0"/>
          </a:p>
        </p:txBody>
      </p:sp>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926" y="4693024"/>
            <a:ext cx="3243073" cy="1621537"/>
          </a:xfrm>
          <a:prstGeom prst="rect">
            <a:avLst/>
          </a:prstGeom>
        </p:spPr>
      </p:pic>
      <p:sp>
        <p:nvSpPr>
          <p:cNvPr id="6" name="Rectangle 5"/>
          <p:cNvSpPr/>
          <p:nvPr/>
        </p:nvSpPr>
        <p:spPr>
          <a:xfrm>
            <a:off x="9595821" y="4934695"/>
            <a:ext cx="1834178" cy="13798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72551" y="5268121"/>
            <a:ext cx="5553635" cy="1046440"/>
          </a:xfrm>
          <a:prstGeom prst="rect">
            <a:avLst/>
          </a:prstGeom>
          <a:noFill/>
        </p:spPr>
        <p:txBody>
          <a:bodyPr wrap="square" rtlCol="0">
            <a:spAutoFit/>
          </a:bodyPr>
          <a:lstStyle/>
          <a:p>
            <a:r>
              <a:rPr lang="en-US" sz="2200" dirty="0" smtClean="0">
                <a:latin typeface="Monaco" charset="0"/>
                <a:ea typeface="Monaco" charset="0"/>
                <a:cs typeface="Monaco" charset="0"/>
              </a:rPr>
              <a:t>&gt; 1 </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pbinom</a:t>
            </a:r>
            <a:r>
              <a:rPr lang="en-US" sz="2200" dirty="0" smtClean="0">
                <a:latin typeface="Monaco" charset="0"/>
                <a:ea typeface="Monaco" charset="0"/>
                <a:cs typeface="Monaco" charset="0"/>
              </a:rPr>
              <a:t>(4, 12, 0.3)</a:t>
            </a:r>
          </a:p>
          <a:p>
            <a:r>
              <a:rPr lang="pt-BR" sz="2200" dirty="0">
                <a:latin typeface="Monaco" charset="0"/>
                <a:ea typeface="Monaco" charset="0"/>
                <a:cs typeface="Monaco" charset="0"/>
              </a:rPr>
              <a:t>[1] </a:t>
            </a:r>
            <a:r>
              <a:rPr lang="pt-BR" sz="2200" dirty="0" smtClean="0">
                <a:latin typeface="Monaco" charset="0"/>
                <a:ea typeface="Monaco" charset="0"/>
                <a:cs typeface="Monaco" charset="0"/>
              </a:rPr>
              <a:t>0.2673445</a:t>
            </a:r>
            <a:endParaRPr lang="pt-BR" sz="2200" dirty="0">
              <a:latin typeface="Monaco" charset="0"/>
              <a:ea typeface="Monaco" charset="0"/>
              <a:cs typeface="Monaco" charset="0"/>
            </a:endParaRPr>
          </a:p>
          <a:p>
            <a:endParaRPr lang="en-US" dirty="0"/>
          </a:p>
        </p:txBody>
      </p:sp>
    </p:spTree>
    <p:extLst>
      <p:ext uri="{BB962C8B-B14F-4D97-AF65-F5344CB8AC3E}">
        <p14:creationId xmlns:p14="http://schemas.microsoft.com/office/powerpoint/2010/main" val="1151487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904539" y="1867045"/>
            <a:ext cx="11287461" cy="4023360"/>
          </a:xfrm>
        </p:spPr>
        <p:txBody>
          <a:bodyPr>
            <a:normAutofit/>
          </a:bodyPr>
          <a:lstStyle/>
          <a:p>
            <a:r>
              <a:rPr lang="en-US" sz="2600" dirty="0" smtClean="0">
                <a:solidFill>
                  <a:schemeClr val="tx1"/>
                </a:solidFill>
              </a:rPr>
              <a:t>Assume 50.8% of Europeans are women. If a randomly-chosen person is shorter than 155 cm tall, what is the probability the person is a woman?</a:t>
            </a:r>
          </a:p>
          <a:p>
            <a:r>
              <a:rPr lang="en-US" sz="2600" dirty="0" smtClean="0">
                <a:solidFill>
                  <a:schemeClr val="tx1"/>
                </a:solidFill>
                <a:sym typeface="Wingdings"/>
              </a:rPr>
              <a:t> P(woman | &lt; 155) =</a:t>
            </a:r>
          </a:p>
          <a:p>
            <a:endParaRPr lang="en-US" sz="2600" dirty="0" smtClean="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p:sp>
        <p:nvSpPr>
          <p:cNvPr id="7" name="TextBox 6"/>
          <p:cNvSpPr txBox="1"/>
          <p:nvPr/>
        </p:nvSpPr>
        <p:spPr>
          <a:xfrm>
            <a:off x="1097280" y="4083702"/>
            <a:ext cx="11744661" cy="2062103"/>
          </a:xfrm>
          <a:prstGeom prst="rect">
            <a:avLst/>
          </a:prstGeom>
          <a:noFill/>
        </p:spPr>
        <p:txBody>
          <a:bodyPr wrap="square" rtlCol="0">
            <a:spAutoFit/>
          </a:bodyPr>
          <a:lstStyle/>
          <a:p>
            <a:pPr algn="ctr"/>
            <a:endParaRPr lang="en-US" sz="1600" b="1" dirty="0" smtClean="0">
              <a:latin typeface="Monaco" charset="0"/>
              <a:ea typeface="Monaco" charset="0"/>
              <a:cs typeface="Monaco" charset="0"/>
            </a:endParaRPr>
          </a:p>
          <a:p>
            <a:r>
              <a:rPr lang="en-US" sz="1600" dirty="0" smtClean="0">
                <a:latin typeface="Monaco" charset="0"/>
                <a:ea typeface="Monaco" charset="0"/>
                <a:cs typeface="Monaco" charset="0"/>
              </a:rPr>
              <a:t>### </a:t>
            </a:r>
            <a:r>
              <a:rPr lang="en-US" sz="1600" b="1" dirty="0" smtClean="0">
                <a:latin typeface="Monaco" charset="0"/>
                <a:ea typeface="Monaco" charset="0"/>
                <a:cs typeface="Monaco" charset="0"/>
              </a:rPr>
              <a:t>P(&lt;155 | woman)</a:t>
            </a:r>
          </a:p>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pnorm</a:t>
            </a:r>
            <a:r>
              <a:rPr lang="en-US" sz="1600" dirty="0" smtClean="0">
                <a:latin typeface="Monaco" charset="0"/>
                <a:ea typeface="Monaco" charset="0"/>
                <a:cs typeface="Monaco" charset="0"/>
              </a:rPr>
              <a:t>(155, </a:t>
            </a:r>
            <a:r>
              <a:rPr lang="en-US" sz="1600" dirty="0">
                <a:latin typeface="Monaco" charset="0"/>
                <a:ea typeface="Monaco" charset="0"/>
                <a:cs typeface="Monaco" charset="0"/>
              </a:rPr>
              <a:t>162.5, </a:t>
            </a:r>
            <a:r>
              <a:rPr lang="en-US" sz="1600" dirty="0" err="1">
                <a:latin typeface="Monaco" charset="0"/>
                <a:ea typeface="Monaco" charset="0"/>
                <a:cs typeface="Monaco" charset="0"/>
              </a:rPr>
              <a:t>sqrt</a:t>
            </a:r>
            <a:r>
              <a:rPr lang="en-US" sz="1600" dirty="0">
                <a:latin typeface="Monaco" charset="0"/>
                <a:ea typeface="Monaco" charset="0"/>
                <a:cs typeface="Monaco" charset="0"/>
              </a:rPr>
              <a:t>(34.8</a:t>
            </a:r>
            <a:r>
              <a:rPr lang="en-US" sz="1600" dirty="0" smtClean="0">
                <a:latin typeface="Monaco" charset="0"/>
                <a:ea typeface="Monaco" charset="0"/>
                <a:cs typeface="Monaco" charset="0"/>
              </a:rPr>
              <a:t>))</a:t>
            </a:r>
          </a:p>
          <a:p>
            <a:r>
              <a:rPr lang="en-US" sz="1600" dirty="0" smtClean="0">
                <a:latin typeface="Monaco" charset="0"/>
                <a:ea typeface="Monaco" charset="0"/>
                <a:cs typeface="Monaco" charset="0"/>
              </a:rPr>
              <a:t>  </a:t>
            </a:r>
            <a:r>
              <a:rPr lang="mr-IN" sz="1600" dirty="0" smtClean="0">
                <a:latin typeface="Monaco" charset="0"/>
                <a:ea typeface="Monaco" charset="0"/>
                <a:cs typeface="Monaco" charset="0"/>
              </a:rPr>
              <a:t>[</a:t>
            </a:r>
            <a:r>
              <a:rPr lang="mr-IN" sz="1600" dirty="0">
                <a:latin typeface="Monaco" charset="0"/>
                <a:ea typeface="Monaco" charset="0"/>
                <a:cs typeface="Monaco" charset="0"/>
              </a:rPr>
              <a:t>1] </a:t>
            </a:r>
            <a:r>
              <a:rPr lang="nb-NO" sz="1600" dirty="0" smtClean="0">
                <a:latin typeface="Monaco" charset="0"/>
                <a:ea typeface="Monaco" charset="0"/>
                <a:cs typeface="Monaco" charset="0"/>
              </a:rPr>
              <a:t>0.1017987</a:t>
            </a:r>
          </a:p>
          <a:p>
            <a:endParaRPr lang="mr-IN" sz="1600" dirty="0">
              <a:latin typeface="Monaco" charset="0"/>
              <a:ea typeface="Monaco" charset="0"/>
              <a:cs typeface="Monaco" charset="0"/>
            </a:endParaRPr>
          </a:p>
          <a:p>
            <a:endParaRPr lang="nb-NO" sz="1600" dirty="0">
              <a:latin typeface="Monaco" charset="0"/>
              <a:ea typeface="Monaco" charset="0"/>
              <a:cs typeface="Monaco" charset="0"/>
            </a:endParaRPr>
          </a:p>
          <a:p>
            <a:endParaRPr lang="en-US" sz="1600" dirty="0" smtClean="0">
              <a:latin typeface="Monaco" charset="0"/>
              <a:ea typeface="Monaco" charset="0"/>
              <a:cs typeface="Monaco" charset="0"/>
            </a:endParaRPr>
          </a:p>
          <a:p>
            <a:pPr marL="285750" indent="-285750">
              <a:buFont typeface="Wingdings" charset="2"/>
              <a:buChar char="Ø"/>
            </a:pPr>
            <a:endParaRPr lang="en-US" sz="1600" dirty="0">
              <a:solidFill>
                <a:schemeClr val="tx1"/>
              </a:solidFill>
              <a:latin typeface="Monaco" charset="0"/>
              <a:ea typeface="Monaco" charset="0"/>
              <a:cs typeface="Monaco" charset="0"/>
            </a:endParaRPr>
          </a:p>
        </p:txBody>
      </p:sp>
      <p:sp>
        <p:nvSpPr>
          <p:cNvPr id="4" name="TextBox 3"/>
          <p:cNvSpPr txBox="1"/>
          <p:nvPr/>
        </p:nvSpPr>
        <p:spPr>
          <a:xfrm>
            <a:off x="4343399" y="2825058"/>
            <a:ext cx="5580530" cy="492443"/>
          </a:xfrm>
          <a:prstGeom prst="rect">
            <a:avLst/>
          </a:prstGeom>
          <a:noFill/>
        </p:spPr>
        <p:txBody>
          <a:bodyPr wrap="square" rtlCol="0">
            <a:spAutoFit/>
          </a:bodyPr>
          <a:lstStyle/>
          <a:p>
            <a:r>
              <a:rPr lang="en-US" sz="2600" dirty="0" smtClean="0">
                <a:sym typeface="Wingdings"/>
              </a:rPr>
              <a:t>P(&lt;155 | woman) * P(woman) / P(&lt;155)</a:t>
            </a:r>
            <a:endParaRPr lang="en-US" sz="2600" dirty="0"/>
          </a:p>
        </p:txBody>
      </p:sp>
      <p:sp>
        <p:nvSpPr>
          <p:cNvPr id="8" name="TextBox 7"/>
          <p:cNvSpPr txBox="1"/>
          <p:nvPr/>
        </p:nvSpPr>
        <p:spPr>
          <a:xfrm>
            <a:off x="4952999" y="3447186"/>
            <a:ext cx="1044389" cy="492443"/>
          </a:xfrm>
          <a:prstGeom prst="rect">
            <a:avLst/>
          </a:prstGeom>
          <a:noFill/>
        </p:spPr>
        <p:txBody>
          <a:bodyPr wrap="square" rtlCol="0">
            <a:spAutoFit/>
          </a:bodyPr>
          <a:lstStyle/>
          <a:p>
            <a:r>
              <a:rPr lang="en-US" sz="2600" dirty="0" smtClean="0">
                <a:sym typeface="Wingdings"/>
              </a:rPr>
              <a:t>0.102</a:t>
            </a:r>
            <a:endParaRPr lang="en-US" sz="2600" dirty="0"/>
          </a:p>
        </p:txBody>
      </p:sp>
      <p:sp>
        <p:nvSpPr>
          <p:cNvPr id="9" name="TextBox 8"/>
          <p:cNvSpPr txBox="1"/>
          <p:nvPr/>
        </p:nvSpPr>
        <p:spPr>
          <a:xfrm>
            <a:off x="7377952" y="3423282"/>
            <a:ext cx="1044389" cy="492443"/>
          </a:xfrm>
          <a:prstGeom prst="rect">
            <a:avLst/>
          </a:prstGeom>
          <a:noFill/>
        </p:spPr>
        <p:txBody>
          <a:bodyPr wrap="square" rtlCol="0">
            <a:spAutoFit/>
          </a:bodyPr>
          <a:lstStyle/>
          <a:p>
            <a:r>
              <a:rPr lang="en-US" sz="2600" dirty="0" smtClean="0">
                <a:sym typeface="Wingdings"/>
              </a:rPr>
              <a:t>0.508</a:t>
            </a:r>
            <a:endParaRPr lang="en-US" sz="2600" dirty="0"/>
          </a:p>
        </p:txBody>
      </p:sp>
    </p:spTree>
    <p:extLst>
      <p:ext uri="{BB962C8B-B14F-4D97-AF65-F5344CB8AC3E}">
        <p14:creationId xmlns:p14="http://schemas.microsoft.com/office/powerpoint/2010/main" val="132128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denominator</a:t>
            </a:r>
            <a:endParaRPr lang="en-US" dirty="0"/>
          </a:p>
        </p:txBody>
      </p:sp>
      <p:sp>
        <p:nvSpPr>
          <p:cNvPr id="3" name="Content Placeholder 2"/>
          <p:cNvSpPr>
            <a:spLocks noGrp="1"/>
          </p:cNvSpPr>
          <p:nvPr>
            <p:ph idx="1"/>
          </p:nvPr>
        </p:nvSpPr>
        <p:spPr/>
        <p:txBody>
          <a:bodyPr/>
          <a:lstStyle/>
          <a:p>
            <a:r>
              <a:rPr lang="en-US" dirty="0" smtClean="0"/>
              <a:t>P(&lt;155) = P(&lt;155 and man) + P(&lt;155 and woman) =</a:t>
            </a:r>
          </a:p>
          <a:p>
            <a:r>
              <a:rPr lang="en-US" dirty="0"/>
              <a:t> </a:t>
            </a:r>
            <a:r>
              <a:rPr lang="en-US" dirty="0" smtClean="0"/>
              <a:t>              P(&lt;155|man)*P(man) + </a:t>
            </a:r>
            <a:r>
              <a:rPr lang="en-US" dirty="0"/>
              <a:t>P(&lt;</a:t>
            </a:r>
            <a:r>
              <a:rPr lang="en-US" dirty="0" smtClean="0"/>
              <a:t>155|woman</a:t>
            </a:r>
            <a:r>
              <a:rPr lang="en-US" dirty="0"/>
              <a:t>)*</a:t>
            </a:r>
            <a:r>
              <a:rPr lang="en-US" dirty="0" smtClean="0"/>
              <a:t>P(woman) </a:t>
            </a:r>
            <a:endParaRPr lang="en-US" dirty="0"/>
          </a:p>
        </p:txBody>
      </p:sp>
      <p:sp>
        <p:nvSpPr>
          <p:cNvPr id="4" name="TextBox 3"/>
          <p:cNvSpPr txBox="1"/>
          <p:nvPr/>
        </p:nvSpPr>
        <p:spPr>
          <a:xfrm>
            <a:off x="1097280" y="4083702"/>
            <a:ext cx="6607883" cy="2092881"/>
          </a:xfrm>
          <a:prstGeom prst="rect">
            <a:avLst/>
          </a:prstGeom>
          <a:noFill/>
        </p:spPr>
        <p:txBody>
          <a:bodyPr wrap="square" rtlCol="0">
            <a:spAutoFit/>
          </a:bodyPr>
          <a:lstStyle/>
          <a:p>
            <a:pPr algn="ctr"/>
            <a:endParaRPr lang="en-US" sz="1600" b="1" dirty="0" smtClean="0">
              <a:latin typeface="Monaco" charset="0"/>
              <a:ea typeface="Monaco" charset="0"/>
              <a:cs typeface="Monaco" charset="0"/>
            </a:endParaRPr>
          </a:p>
          <a:p>
            <a:r>
              <a:rPr lang="en-US" sz="1600" dirty="0" smtClean="0">
                <a:latin typeface="Monaco" charset="0"/>
                <a:ea typeface="Monaco" charset="0"/>
                <a:cs typeface="Monaco" charset="0"/>
              </a:rPr>
              <a:t>### </a:t>
            </a:r>
            <a:r>
              <a:rPr lang="en-US" sz="1600" b="1" dirty="0" smtClean="0">
                <a:latin typeface="Monaco" charset="0"/>
                <a:ea typeface="Monaco" charset="0"/>
                <a:cs typeface="Monaco" charset="0"/>
              </a:rPr>
              <a:t>P(&lt;155 | man) </a:t>
            </a:r>
          </a:p>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pnorm</a:t>
            </a:r>
            <a:r>
              <a:rPr lang="en-US" sz="1600" dirty="0" smtClean="0">
                <a:latin typeface="Monaco" charset="0"/>
                <a:ea typeface="Monaco" charset="0"/>
                <a:cs typeface="Monaco" charset="0"/>
              </a:rPr>
              <a:t>(155, 175, </a:t>
            </a:r>
            <a:r>
              <a:rPr lang="en-US" sz="1600" dirty="0" err="1" smtClean="0">
                <a:latin typeface="Monaco" charset="0"/>
                <a:ea typeface="Monaco" charset="0"/>
                <a:cs typeface="Monaco" charset="0"/>
              </a:rPr>
              <a:t>sqrt</a:t>
            </a:r>
            <a:r>
              <a:rPr lang="en-US" sz="1600" dirty="0" smtClean="0">
                <a:latin typeface="Monaco" charset="0"/>
                <a:ea typeface="Monaco" charset="0"/>
                <a:cs typeface="Monaco" charset="0"/>
              </a:rPr>
              <a:t>(53.3))</a:t>
            </a:r>
          </a:p>
          <a:p>
            <a:r>
              <a:rPr lang="en-US" sz="1600" dirty="0" smtClean="0">
                <a:latin typeface="Monaco" charset="0"/>
                <a:ea typeface="Monaco" charset="0"/>
                <a:cs typeface="Monaco" charset="0"/>
              </a:rPr>
              <a:t>  </a:t>
            </a:r>
            <a:r>
              <a:rPr lang="mr-IN" sz="1600" dirty="0" smtClean="0">
                <a:latin typeface="Monaco" charset="0"/>
                <a:ea typeface="Monaco" charset="0"/>
                <a:cs typeface="Monaco" charset="0"/>
              </a:rPr>
              <a:t>[</a:t>
            </a:r>
            <a:r>
              <a:rPr lang="mr-IN" sz="1600" dirty="0">
                <a:latin typeface="Monaco" charset="0"/>
                <a:ea typeface="Monaco" charset="0"/>
                <a:cs typeface="Monaco" charset="0"/>
              </a:rPr>
              <a:t>1] </a:t>
            </a:r>
            <a:r>
              <a:rPr lang="is-IS" sz="1600" dirty="0">
                <a:latin typeface="Monaco" charset="0"/>
                <a:ea typeface="Monaco" charset="0"/>
                <a:cs typeface="Monaco" charset="0"/>
              </a:rPr>
              <a:t>0.003076926</a:t>
            </a:r>
          </a:p>
          <a:p>
            <a:endParaRPr lang="mr-IN" sz="1600" dirty="0">
              <a:latin typeface="Monaco" charset="0"/>
              <a:ea typeface="Monaco" charset="0"/>
              <a:cs typeface="Monaco" charset="0"/>
            </a:endParaRPr>
          </a:p>
          <a:p>
            <a:endParaRPr lang="nb-NO" sz="1600" dirty="0">
              <a:latin typeface="Monaco" charset="0"/>
              <a:ea typeface="Monaco" charset="0"/>
              <a:cs typeface="Monaco" charset="0"/>
            </a:endParaRPr>
          </a:p>
          <a:p>
            <a:endParaRPr lang="en-US" sz="1600" dirty="0" smtClean="0">
              <a:latin typeface="Monaco" charset="0"/>
              <a:ea typeface="Monaco" charset="0"/>
              <a:cs typeface="Monaco" charset="0"/>
            </a:endParaRPr>
          </a:p>
          <a:p>
            <a:pPr marL="285750" indent="-285750">
              <a:buFont typeface="Wingdings" charset="2"/>
              <a:buChar char="Ø"/>
            </a:pPr>
            <a:endParaRPr lang="en-US" sz="1600" dirty="0">
              <a:solidFill>
                <a:schemeClr val="tx1"/>
              </a:solidFill>
              <a:latin typeface="Monaco" charset="0"/>
              <a:ea typeface="Monaco" charset="0"/>
              <a:cs typeface="Monaco" charset="0"/>
            </a:endParaRPr>
          </a:p>
        </p:txBody>
      </p:sp>
      <p:sp>
        <p:nvSpPr>
          <p:cNvPr id="5" name="TextBox 4"/>
          <p:cNvSpPr txBox="1"/>
          <p:nvPr/>
        </p:nvSpPr>
        <p:spPr>
          <a:xfrm>
            <a:off x="3083858" y="3151352"/>
            <a:ext cx="1272990" cy="492443"/>
          </a:xfrm>
          <a:prstGeom prst="rect">
            <a:avLst/>
          </a:prstGeom>
          <a:noFill/>
        </p:spPr>
        <p:txBody>
          <a:bodyPr wrap="square" rtlCol="0">
            <a:spAutoFit/>
          </a:bodyPr>
          <a:lstStyle/>
          <a:p>
            <a:r>
              <a:rPr lang="en-US" sz="2600" dirty="0" smtClean="0">
                <a:sym typeface="Wingdings"/>
              </a:rPr>
              <a:t>0.0031</a:t>
            </a:r>
            <a:endParaRPr lang="en-US" sz="2600" dirty="0"/>
          </a:p>
        </p:txBody>
      </p:sp>
      <p:sp>
        <p:nvSpPr>
          <p:cNvPr id="6" name="TextBox 5"/>
          <p:cNvSpPr txBox="1"/>
          <p:nvPr/>
        </p:nvSpPr>
        <p:spPr>
          <a:xfrm>
            <a:off x="5070436" y="3151352"/>
            <a:ext cx="1272990" cy="492443"/>
          </a:xfrm>
          <a:prstGeom prst="rect">
            <a:avLst/>
          </a:prstGeom>
          <a:noFill/>
        </p:spPr>
        <p:txBody>
          <a:bodyPr wrap="square" rtlCol="0">
            <a:spAutoFit/>
          </a:bodyPr>
          <a:lstStyle/>
          <a:p>
            <a:r>
              <a:rPr lang="en-US" sz="2600" dirty="0" smtClean="0">
                <a:sym typeface="Wingdings"/>
              </a:rPr>
              <a:t>0.492</a:t>
            </a:r>
            <a:endParaRPr lang="en-US" sz="2600" dirty="0"/>
          </a:p>
        </p:txBody>
      </p:sp>
      <p:sp>
        <p:nvSpPr>
          <p:cNvPr id="7" name="TextBox 6"/>
          <p:cNvSpPr txBox="1"/>
          <p:nvPr/>
        </p:nvSpPr>
        <p:spPr>
          <a:xfrm>
            <a:off x="7705163" y="3151352"/>
            <a:ext cx="1044389" cy="492443"/>
          </a:xfrm>
          <a:prstGeom prst="rect">
            <a:avLst/>
          </a:prstGeom>
          <a:noFill/>
        </p:spPr>
        <p:txBody>
          <a:bodyPr wrap="square" rtlCol="0">
            <a:spAutoFit/>
          </a:bodyPr>
          <a:lstStyle/>
          <a:p>
            <a:r>
              <a:rPr lang="en-US" sz="2600" dirty="0" smtClean="0">
                <a:sym typeface="Wingdings"/>
              </a:rPr>
              <a:t>0.102</a:t>
            </a:r>
            <a:endParaRPr lang="en-US" sz="2600" dirty="0"/>
          </a:p>
        </p:txBody>
      </p:sp>
      <p:sp>
        <p:nvSpPr>
          <p:cNvPr id="8" name="TextBox 7"/>
          <p:cNvSpPr txBox="1"/>
          <p:nvPr/>
        </p:nvSpPr>
        <p:spPr>
          <a:xfrm>
            <a:off x="9882690" y="3151792"/>
            <a:ext cx="1272990" cy="492443"/>
          </a:xfrm>
          <a:prstGeom prst="rect">
            <a:avLst/>
          </a:prstGeom>
          <a:noFill/>
        </p:spPr>
        <p:txBody>
          <a:bodyPr wrap="square" rtlCol="0">
            <a:spAutoFit/>
          </a:bodyPr>
          <a:lstStyle/>
          <a:p>
            <a:r>
              <a:rPr lang="en-US" sz="2600" dirty="0" smtClean="0">
                <a:sym typeface="Wingdings"/>
              </a:rPr>
              <a:t>0.508</a:t>
            </a:r>
            <a:endParaRPr lang="en-US" sz="2600" dirty="0"/>
          </a:p>
        </p:txBody>
      </p:sp>
      <p:sp>
        <p:nvSpPr>
          <p:cNvPr id="9" name="TextBox 8"/>
          <p:cNvSpPr txBox="1"/>
          <p:nvPr/>
        </p:nvSpPr>
        <p:spPr>
          <a:xfrm>
            <a:off x="10327341" y="3972917"/>
            <a:ext cx="1864659" cy="523220"/>
          </a:xfrm>
          <a:prstGeom prst="rect">
            <a:avLst/>
          </a:prstGeom>
          <a:noFill/>
        </p:spPr>
        <p:txBody>
          <a:bodyPr wrap="square" rtlCol="0">
            <a:spAutoFit/>
          </a:bodyPr>
          <a:lstStyle/>
          <a:p>
            <a:r>
              <a:rPr lang="is-IS" sz="2800" b="1" dirty="0" smtClean="0"/>
              <a:t>= 0.0533</a:t>
            </a:r>
            <a:endParaRPr lang="is-IS" sz="2800" b="1" dirty="0"/>
          </a:p>
        </p:txBody>
      </p:sp>
    </p:spTree>
    <p:extLst>
      <p:ext uri="{BB962C8B-B14F-4D97-AF65-F5344CB8AC3E}">
        <p14:creationId xmlns:p14="http://schemas.microsoft.com/office/powerpoint/2010/main" val="138503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904539" y="1867045"/>
            <a:ext cx="11287461" cy="4023360"/>
          </a:xfrm>
        </p:spPr>
        <p:txBody>
          <a:bodyPr>
            <a:normAutofit/>
          </a:bodyPr>
          <a:lstStyle/>
          <a:p>
            <a:r>
              <a:rPr lang="en-US" sz="2600" dirty="0" smtClean="0">
                <a:solidFill>
                  <a:schemeClr val="tx1"/>
                </a:solidFill>
              </a:rPr>
              <a:t>Assume 50.8% of Europeans are women. If a randomly-chosen person is shorter than 155 cm, what is the probability the person is a woman?</a:t>
            </a:r>
          </a:p>
          <a:p>
            <a:r>
              <a:rPr lang="en-US" sz="2600" dirty="0" smtClean="0">
                <a:solidFill>
                  <a:schemeClr val="tx1"/>
                </a:solidFill>
                <a:sym typeface="Wingdings"/>
              </a:rPr>
              <a:t> P(woman | &lt; 155) =</a:t>
            </a:r>
          </a:p>
          <a:p>
            <a:endParaRPr lang="en-US" sz="2600" dirty="0" smtClean="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8754035" y="1011981"/>
                <a:ext cx="3074894" cy="923330"/>
              </a:xfrm>
              <a:prstGeom prst="rect">
                <a:avLst/>
              </a:prstGeom>
              <a:noFill/>
            </p:spPr>
            <p:txBody>
              <a:bodyPr wrap="square" rtlCol="0">
                <a:spAutoFit/>
              </a:bodyPr>
              <a:lstStyle/>
              <a:p>
                <a:r>
                  <a:rPr lang="en-US" dirty="0" smtClean="0">
                    <a:solidFill>
                      <a:srgbClr val="C00000"/>
                    </a:solidFill>
                    <a:ea typeface="Cambria Math" charset="0"/>
                    <a:cs typeface="Cambria Math" charset="0"/>
                  </a:rPr>
                  <a:t>Men: </a:t>
                </a:r>
                <a14:m>
                  <m:oMath xmlns:m="http://schemas.openxmlformats.org/officeDocument/2006/math">
                    <m:r>
                      <a:rPr lang="en-US" b="0" i="0" smtClean="0">
                        <a:solidFill>
                          <a:srgbClr val="C00000"/>
                        </a:solidFill>
                        <a:latin typeface="Cambria Math" charset="0"/>
                        <a:ea typeface="Cambria Math" charset="0"/>
                        <a:cs typeface="Cambria Math" charset="0"/>
                      </a:rPr>
                      <m:t>      </m:t>
                    </m:r>
                    <m:r>
                      <a:rPr lang="en-US" i="1" smtClean="0">
                        <a:solidFill>
                          <a:srgbClr val="C00000"/>
                        </a:solidFill>
                        <a:latin typeface="Cambria Math" charset="0"/>
                        <a:ea typeface="Cambria Math" charset="0"/>
                        <a:cs typeface="Cambria Math" charset="0"/>
                      </a:rPr>
                      <m:t>𝑁</m:t>
                    </m:r>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175, 53.3</m:t>
                        </m:r>
                      </m:e>
                    </m:d>
                  </m:oMath>
                </a14:m>
                <a:endParaRPr lang="en-US" dirty="0" smtClean="0">
                  <a:solidFill>
                    <a:srgbClr val="C00000"/>
                  </a:solidFill>
                  <a:ea typeface="Cambria Math" charset="0"/>
                  <a:cs typeface="Cambria Math" charset="0"/>
                </a:endParaRPr>
              </a:p>
              <a:p>
                <a:r>
                  <a:rPr lang="en-US" dirty="0" smtClean="0">
                    <a:solidFill>
                      <a:srgbClr val="C00000"/>
                    </a:solidFill>
                    <a:ea typeface="Cambria Math" charset="0"/>
                    <a:cs typeface="Cambria Math" charset="0"/>
                  </a:rPr>
                  <a:t>Women: </a:t>
                </a:r>
                <a14:m>
                  <m:oMath xmlns:m="http://schemas.openxmlformats.org/officeDocument/2006/math">
                    <m:r>
                      <a:rPr lang="en-US" i="1">
                        <a:solidFill>
                          <a:srgbClr val="C00000"/>
                        </a:solidFill>
                        <a:latin typeface="Cambria Math" charset="0"/>
                        <a:ea typeface="Cambria Math" charset="0"/>
                        <a:cs typeface="Cambria Math" charset="0"/>
                      </a:rPr>
                      <m:t>𝑁</m:t>
                    </m:r>
                    <m:r>
                      <a:rPr lang="en-US" i="1">
                        <a:solidFill>
                          <a:srgbClr val="C00000"/>
                        </a:solidFill>
                        <a:latin typeface="Cambria Math" charset="0"/>
                        <a:ea typeface="Cambria Math" charset="0"/>
                        <a:cs typeface="Cambria Math" charset="0"/>
                      </a:rPr>
                      <m:t>(162.5, 34.8)</m:t>
                    </m:r>
                  </m:oMath>
                </a14:m>
                <a:endParaRPr lang="en-US" dirty="0">
                  <a:solidFill>
                    <a:srgbClr val="C00000"/>
                  </a:solidFill>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754035" y="1011981"/>
                <a:ext cx="3074894" cy="923330"/>
              </a:xfrm>
              <a:prstGeom prst="rect">
                <a:avLst/>
              </a:prstGeom>
              <a:blipFill rotWithShape="0">
                <a:blip r:embed="rId3"/>
                <a:stretch>
                  <a:fillRect l="-1587" t="-39073"/>
                </a:stretch>
              </a:blipFill>
            </p:spPr>
            <p:txBody>
              <a:bodyPr/>
              <a:lstStyle/>
              <a:p>
                <a:r>
                  <a:rPr lang="en-US">
                    <a:noFill/>
                  </a:rPr>
                  <a:t> </a:t>
                </a:r>
              </a:p>
            </p:txBody>
          </p:sp>
        </mc:Fallback>
      </mc:AlternateContent>
      <p:sp>
        <p:nvSpPr>
          <p:cNvPr id="4" name="TextBox 3"/>
          <p:cNvSpPr txBox="1"/>
          <p:nvPr/>
        </p:nvSpPr>
        <p:spPr>
          <a:xfrm>
            <a:off x="4343399" y="2825058"/>
            <a:ext cx="5580530" cy="492443"/>
          </a:xfrm>
          <a:prstGeom prst="rect">
            <a:avLst/>
          </a:prstGeom>
          <a:noFill/>
        </p:spPr>
        <p:txBody>
          <a:bodyPr wrap="square" rtlCol="0">
            <a:spAutoFit/>
          </a:bodyPr>
          <a:lstStyle/>
          <a:p>
            <a:r>
              <a:rPr lang="en-US" sz="2600" dirty="0" smtClean="0">
                <a:sym typeface="Wingdings"/>
              </a:rPr>
              <a:t>P(&lt;155 | woman) * P(woman) / P(&lt;155)</a:t>
            </a:r>
            <a:endParaRPr lang="en-US" sz="2600" dirty="0"/>
          </a:p>
        </p:txBody>
      </p:sp>
      <p:sp>
        <p:nvSpPr>
          <p:cNvPr id="8" name="TextBox 7"/>
          <p:cNvSpPr txBox="1"/>
          <p:nvPr/>
        </p:nvSpPr>
        <p:spPr>
          <a:xfrm>
            <a:off x="4952999" y="3447186"/>
            <a:ext cx="1044389" cy="492443"/>
          </a:xfrm>
          <a:prstGeom prst="rect">
            <a:avLst/>
          </a:prstGeom>
          <a:noFill/>
        </p:spPr>
        <p:txBody>
          <a:bodyPr wrap="square" rtlCol="0">
            <a:spAutoFit/>
          </a:bodyPr>
          <a:lstStyle/>
          <a:p>
            <a:r>
              <a:rPr lang="en-US" sz="2600" dirty="0" smtClean="0">
                <a:sym typeface="Wingdings"/>
              </a:rPr>
              <a:t>0.102</a:t>
            </a:r>
            <a:endParaRPr lang="en-US" sz="2600" dirty="0"/>
          </a:p>
        </p:txBody>
      </p:sp>
      <p:sp>
        <p:nvSpPr>
          <p:cNvPr id="9" name="TextBox 8"/>
          <p:cNvSpPr txBox="1"/>
          <p:nvPr/>
        </p:nvSpPr>
        <p:spPr>
          <a:xfrm>
            <a:off x="7377952" y="3423282"/>
            <a:ext cx="1044389" cy="492443"/>
          </a:xfrm>
          <a:prstGeom prst="rect">
            <a:avLst/>
          </a:prstGeom>
          <a:noFill/>
        </p:spPr>
        <p:txBody>
          <a:bodyPr wrap="square" rtlCol="0">
            <a:spAutoFit/>
          </a:bodyPr>
          <a:lstStyle/>
          <a:p>
            <a:r>
              <a:rPr lang="en-US" sz="2600" dirty="0" smtClean="0">
                <a:sym typeface="Wingdings"/>
              </a:rPr>
              <a:t>0.508</a:t>
            </a:r>
            <a:endParaRPr lang="en-US" sz="2600" dirty="0"/>
          </a:p>
        </p:txBody>
      </p:sp>
      <p:sp>
        <p:nvSpPr>
          <p:cNvPr id="10" name="TextBox 9"/>
          <p:cNvSpPr txBox="1"/>
          <p:nvPr/>
        </p:nvSpPr>
        <p:spPr>
          <a:xfrm>
            <a:off x="8879540" y="3423282"/>
            <a:ext cx="1166308" cy="492443"/>
          </a:xfrm>
          <a:prstGeom prst="rect">
            <a:avLst/>
          </a:prstGeom>
          <a:noFill/>
        </p:spPr>
        <p:txBody>
          <a:bodyPr wrap="square" rtlCol="0">
            <a:spAutoFit/>
          </a:bodyPr>
          <a:lstStyle/>
          <a:p>
            <a:r>
              <a:rPr lang="en-US" sz="2600" dirty="0" smtClean="0">
                <a:sym typeface="Wingdings"/>
              </a:rPr>
              <a:t>0.533</a:t>
            </a:r>
            <a:endParaRPr lang="en-US" sz="2600" dirty="0"/>
          </a:p>
        </p:txBody>
      </p:sp>
      <p:sp>
        <p:nvSpPr>
          <p:cNvPr id="11" name="TextBox 10"/>
          <p:cNvSpPr txBox="1"/>
          <p:nvPr/>
        </p:nvSpPr>
        <p:spPr>
          <a:xfrm>
            <a:off x="1393115" y="4409400"/>
            <a:ext cx="1471108" cy="492443"/>
          </a:xfrm>
          <a:prstGeom prst="rect">
            <a:avLst/>
          </a:prstGeom>
          <a:noFill/>
        </p:spPr>
        <p:txBody>
          <a:bodyPr wrap="square" rtlCol="0">
            <a:spAutoFit/>
          </a:bodyPr>
          <a:lstStyle/>
          <a:p>
            <a:r>
              <a:rPr lang="en-US" sz="2600" b="1" dirty="0" smtClean="0">
                <a:solidFill>
                  <a:srgbClr val="C00000"/>
                </a:solidFill>
                <a:sym typeface="Wingdings"/>
              </a:rPr>
              <a:t>= 0.972 </a:t>
            </a:r>
            <a:endParaRPr lang="en-US" sz="2600" b="1" dirty="0">
              <a:solidFill>
                <a:srgbClr val="C00000"/>
              </a:solidFill>
            </a:endParaRPr>
          </a:p>
        </p:txBody>
      </p:sp>
    </p:spTree>
    <p:extLst>
      <p:ext uri="{BB962C8B-B14F-4D97-AF65-F5344CB8AC3E}">
        <p14:creationId xmlns:p14="http://schemas.microsoft.com/office/powerpoint/2010/main" val="64512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68297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inference</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829" r="35842" b="19776"/>
          <a:stretch/>
        </p:blipFill>
        <p:spPr>
          <a:xfrm>
            <a:off x="2339789" y="1737360"/>
            <a:ext cx="6804211" cy="4600276"/>
          </a:xfrm>
          <a:prstGeom prst="rect">
            <a:avLst/>
          </a:prstGeom>
        </p:spPr>
      </p:pic>
    </p:spTree>
    <p:extLst>
      <p:ext uri="{BB962C8B-B14F-4D97-AF65-F5344CB8AC3E}">
        <p14:creationId xmlns:p14="http://schemas.microsoft.com/office/powerpoint/2010/main" val="3238172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main flavors of statistical inference</a:t>
            </a:r>
            <a:endParaRPr lang="en-US" dirty="0"/>
          </a:p>
        </p:txBody>
      </p:sp>
      <p:sp>
        <p:nvSpPr>
          <p:cNvPr id="3" name="Content Placeholder 2"/>
          <p:cNvSpPr>
            <a:spLocks noGrp="1"/>
          </p:cNvSpPr>
          <p:nvPr>
            <p:ph idx="1"/>
          </p:nvPr>
        </p:nvSpPr>
        <p:spPr>
          <a:xfrm>
            <a:off x="1097279" y="1845734"/>
            <a:ext cx="10373061" cy="4023360"/>
          </a:xfrm>
        </p:spPr>
        <p:txBody>
          <a:bodyPr>
            <a:normAutofit/>
          </a:bodyPr>
          <a:lstStyle/>
          <a:p>
            <a:r>
              <a:rPr lang="en-US" dirty="0"/>
              <a:t>Estimation</a:t>
            </a:r>
          </a:p>
          <a:p>
            <a:pPr lvl="1"/>
            <a:r>
              <a:rPr lang="en-US" dirty="0"/>
              <a:t>Estimate a population parameter from sample data</a:t>
            </a:r>
          </a:p>
          <a:p>
            <a:pPr lvl="1"/>
            <a:r>
              <a:rPr lang="en-US" dirty="0"/>
              <a:t>Point estimates: What is the population mean?</a:t>
            </a:r>
          </a:p>
          <a:p>
            <a:pPr lvl="1"/>
            <a:r>
              <a:rPr lang="en-US" dirty="0"/>
              <a:t>Interval estimates: In what range of values is the population mean likely to fall?</a:t>
            </a:r>
          </a:p>
          <a:p>
            <a:r>
              <a:rPr lang="en-US" dirty="0" smtClean="0"/>
              <a:t>Hypothesis testing</a:t>
            </a:r>
          </a:p>
          <a:p>
            <a:pPr lvl="1"/>
            <a:r>
              <a:rPr lang="en-US" dirty="0" smtClean="0"/>
              <a:t>Test whether the value of a population parameter is equal to some specific value</a:t>
            </a:r>
          </a:p>
          <a:p>
            <a:pPr lvl="1"/>
            <a:r>
              <a:rPr lang="en-US" dirty="0" smtClean="0"/>
              <a:t>Is there evidence that my sample differs from some underlying population?</a:t>
            </a:r>
          </a:p>
          <a:p>
            <a:endParaRPr lang="en-US" dirty="0"/>
          </a:p>
        </p:txBody>
      </p:sp>
    </p:spTree>
    <p:extLst>
      <p:ext uri="{BB962C8B-B14F-4D97-AF65-F5344CB8AC3E}">
        <p14:creationId xmlns:p14="http://schemas.microsoft.com/office/powerpoint/2010/main" val="209779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sampling distribution</a:t>
            </a:r>
            <a:endParaRPr lang="en-US" dirty="0"/>
          </a:p>
        </p:txBody>
      </p:sp>
      <p:sp>
        <p:nvSpPr>
          <p:cNvPr id="3" name="Content Placeholder 2"/>
          <p:cNvSpPr>
            <a:spLocks noGrp="1"/>
          </p:cNvSpPr>
          <p:nvPr>
            <p:ph idx="1"/>
          </p:nvPr>
        </p:nvSpPr>
        <p:spPr/>
        <p:txBody>
          <a:bodyPr/>
          <a:lstStyle/>
          <a:p>
            <a:r>
              <a:rPr lang="en-US" dirty="0" smtClean="0"/>
              <a:t>The probability distribution of values for an estimate that we obtain under sampling</a:t>
            </a:r>
          </a:p>
          <a:p>
            <a:endParaRPr lang="en-US" dirty="0"/>
          </a:p>
        </p:txBody>
      </p:sp>
    </p:spTree>
    <p:extLst>
      <p:ext uri="{BB962C8B-B14F-4D97-AF65-F5344CB8AC3E}">
        <p14:creationId xmlns:p14="http://schemas.microsoft.com/office/powerpoint/2010/main" val="145166177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sampling distribution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5255" y="2073568"/>
            <a:ext cx="4108263" cy="3744240"/>
          </a:xfrm>
        </p:spPr>
      </p:pic>
      <p:sp>
        <p:nvSpPr>
          <p:cNvPr id="6" name="TextBox 5"/>
          <p:cNvSpPr txBox="1"/>
          <p:nvPr/>
        </p:nvSpPr>
        <p:spPr>
          <a:xfrm>
            <a:off x="1608268" y="2073568"/>
            <a:ext cx="4666129" cy="3539430"/>
          </a:xfrm>
          <a:prstGeom prst="rect">
            <a:avLst/>
          </a:prstGeom>
          <a:noFill/>
        </p:spPr>
        <p:txBody>
          <a:bodyPr wrap="square" rtlCol="0">
            <a:spAutoFit/>
          </a:bodyPr>
          <a:lstStyle/>
          <a:p>
            <a:r>
              <a:rPr lang="en-US" sz="1600" dirty="0" smtClean="0">
                <a:latin typeface="Monaco" charset="0"/>
                <a:ea typeface="Monaco" charset="0"/>
                <a:cs typeface="Monaco" charset="0"/>
              </a:rPr>
              <a:t>&gt; genes &lt;- </a:t>
            </a:r>
            <a:r>
              <a:rPr lang="en-US" sz="1600" dirty="0" err="1" smtClean="0">
                <a:latin typeface="Monaco" charset="0"/>
                <a:ea typeface="Monaco" charset="0"/>
                <a:cs typeface="Monaco" charset="0"/>
              </a:rPr>
              <a:t>read.csv</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genes.csv</a:t>
            </a:r>
            <a:r>
              <a:rPr lang="en-US" sz="1600" dirty="0" smtClean="0">
                <a:latin typeface="Monaco" charset="0"/>
                <a:ea typeface="Monaco" charset="0"/>
                <a:cs typeface="Monaco" charset="0"/>
              </a:rPr>
              <a:t>")</a:t>
            </a:r>
          </a:p>
          <a:p>
            <a:r>
              <a:rPr lang="is-IS" sz="1600" dirty="0">
                <a:latin typeface="Monaco" charset="0"/>
                <a:ea typeface="Monaco" charset="0"/>
                <a:cs typeface="Monaco" charset="0"/>
              </a:rPr>
              <a:t>&gt; head(genes)</a:t>
            </a:r>
          </a:p>
          <a:p>
            <a:r>
              <a:rPr lang="is-IS" sz="1600" dirty="0">
                <a:latin typeface="Monaco" charset="0"/>
                <a:ea typeface="Monaco" charset="0"/>
                <a:cs typeface="Monaco" charset="0"/>
              </a:rPr>
              <a:t>  nucleotides</a:t>
            </a:r>
          </a:p>
          <a:p>
            <a:r>
              <a:rPr lang="is-IS" sz="1600" dirty="0">
                <a:latin typeface="Monaco" charset="0"/>
                <a:ea typeface="Monaco" charset="0"/>
                <a:cs typeface="Monaco" charset="0"/>
              </a:rPr>
              <a:t>1        3785</a:t>
            </a:r>
          </a:p>
          <a:p>
            <a:r>
              <a:rPr lang="is-IS" sz="1600" dirty="0">
                <a:latin typeface="Monaco" charset="0"/>
                <a:ea typeface="Monaco" charset="0"/>
                <a:cs typeface="Monaco" charset="0"/>
              </a:rPr>
              <a:t>2        7416</a:t>
            </a:r>
          </a:p>
          <a:p>
            <a:r>
              <a:rPr lang="is-IS" sz="1600" dirty="0">
                <a:latin typeface="Monaco" charset="0"/>
                <a:ea typeface="Monaco" charset="0"/>
                <a:cs typeface="Monaco" charset="0"/>
              </a:rPr>
              <a:t>3        2135</a:t>
            </a:r>
          </a:p>
          <a:p>
            <a:r>
              <a:rPr lang="is-IS" sz="1600" dirty="0">
                <a:latin typeface="Monaco" charset="0"/>
                <a:ea typeface="Monaco" charset="0"/>
                <a:cs typeface="Monaco" charset="0"/>
              </a:rPr>
              <a:t>4        7682</a:t>
            </a:r>
          </a:p>
          <a:p>
            <a:r>
              <a:rPr lang="is-IS" sz="1600" dirty="0">
                <a:latin typeface="Monaco" charset="0"/>
                <a:ea typeface="Monaco" charset="0"/>
                <a:cs typeface="Monaco" charset="0"/>
              </a:rPr>
              <a:t>5        5766</a:t>
            </a:r>
          </a:p>
          <a:p>
            <a:r>
              <a:rPr lang="is-IS" sz="1600" dirty="0">
                <a:latin typeface="Monaco" charset="0"/>
                <a:ea typeface="Monaco" charset="0"/>
                <a:cs typeface="Monaco" charset="0"/>
              </a:rPr>
              <a:t>6       </a:t>
            </a:r>
            <a:r>
              <a:rPr lang="is-IS" sz="1600" dirty="0" smtClean="0">
                <a:latin typeface="Monaco" charset="0"/>
                <a:ea typeface="Monaco" charset="0"/>
                <a:cs typeface="Monaco" charset="0"/>
              </a:rPr>
              <a:t>11079</a:t>
            </a:r>
          </a:p>
          <a:p>
            <a:endParaRPr lang="is-IS" sz="1600" dirty="0" smtClean="0">
              <a:latin typeface="Monaco" charset="0"/>
              <a:ea typeface="Monaco" charset="0"/>
              <a:cs typeface="Monaco" charset="0"/>
            </a:endParaRPr>
          </a:p>
          <a:p>
            <a:r>
              <a:rPr lang="is-IS" sz="1600" dirty="0" smtClean="0">
                <a:latin typeface="Monaco" charset="0"/>
                <a:ea typeface="Monaco" charset="0"/>
                <a:cs typeface="Monaco" charset="0"/>
              </a:rPr>
              <a:t>&gt; mean(genes$nucleotides)</a:t>
            </a:r>
          </a:p>
          <a:p>
            <a:r>
              <a:rPr lang="mr-IN" sz="1600" dirty="0">
                <a:latin typeface="Monaco" charset="0"/>
                <a:ea typeface="Monaco" charset="0"/>
                <a:cs typeface="Monaco" charset="0"/>
              </a:rPr>
              <a:t>[1] 2761.039</a:t>
            </a:r>
          </a:p>
          <a:p>
            <a:r>
              <a:rPr lang="is-IS" sz="1600" dirty="0" smtClean="0">
                <a:latin typeface="Monaco" charset="0"/>
                <a:ea typeface="Monaco" charset="0"/>
                <a:cs typeface="Monaco" charset="0"/>
              </a:rPr>
              <a:t>&gt; sd(genes$nucleotides)</a:t>
            </a:r>
          </a:p>
          <a:p>
            <a:pPr marL="574675" indent="-561975"/>
            <a:r>
              <a:rPr lang="pt-BR" sz="1600" dirty="0">
                <a:latin typeface="Monaco" charset="0"/>
                <a:ea typeface="Monaco" charset="0"/>
                <a:cs typeface="Monaco" charset="0"/>
              </a:rPr>
              <a:t>[1] </a:t>
            </a:r>
            <a:r>
              <a:rPr lang="pt-BR" sz="1600" dirty="0" smtClean="0">
                <a:latin typeface="Monaco" charset="0"/>
                <a:ea typeface="Monaco" charset="0"/>
                <a:cs typeface="Monaco" charset="0"/>
              </a:rPr>
              <a:t>2037.645</a:t>
            </a:r>
            <a:endParaRPr lang="pt-BR" sz="1600" dirty="0">
              <a:latin typeface="Monaco" charset="0"/>
              <a:ea typeface="Monaco" charset="0"/>
              <a:cs typeface="Monaco" charset="0"/>
            </a:endParaRPr>
          </a:p>
        </p:txBody>
      </p:sp>
      <p:sp>
        <p:nvSpPr>
          <p:cNvPr id="7" name="TextBox 6"/>
          <p:cNvSpPr txBox="1"/>
          <p:nvPr/>
        </p:nvSpPr>
        <p:spPr>
          <a:xfrm>
            <a:off x="6274397" y="5664065"/>
            <a:ext cx="6285155" cy="830997"/>
          </a:xfrm>
          <a:prstGeom prst="rect">
            <a:avLst/>
          </a:prstGeom>
          <a:noFill/>
        </p:spPr>
        <p:txBody>
          <a:bodyPr wrap="square" rtlCol="0">
            <a:spAutoFit/>
          </a:bodyPr>
          <a:lstStyle/>
          <a:p>
            <a:r>
              <a:rPr lang="is-IS" sz="1600" dirty="0">
                <a:latin typeface="Monaco" charset="0"/>
                <a:ea typeface="Monaco" charset="0"/>
                <a:cs typeface="Monaco" charset="0"/>
              </a:rPr>
              <a:t>&gt; ggplot(genes, aes(x=nucleotides)) +    geom_histogram(fill="white", color="black")</a:t>
            </a:r>
          </a:p>
          <a:p>
            <a:endParaRPr lang="en-US" sz="1600" dirty="0"/>
          </a:p>
        </p:txBody>
      </p:sp>
    </p:spTree>
    <p:extLst>
      <p:ext uri="{BB962C8B-B14F-4D97-AF65-F5344CB8AC3E}">
        <p14:creationId xmlns:p14="http://schemas.microsoft.com/office/powerpoint/2010/main" val="6051463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a sampling distribution</a:t>
            </a:r>
          </a:p>
        </p:txBody>
      </p:sp>
      <p:sp>
        <p:nvSpPr>
          <p:cNvPr id="4" name="TextBox 3"/>
          <p:cNvSpPr txBox="1"/>
          <p:nvPr/>
        </p:nvSpPr>
        <p:spPr>
          <a:xfrm>
            <a:off x="570155" y="2038627"/>
            <a:ext cx="8423238" cy="3139321"/>
          </a:xfrm>
          <a:prstGeom prst="rect">
            <a:avLst/>
          </a:prstGeom>
          <a:noFill/>
        </p:spPr>
        <p:txBody>
          <a:bodyPr wrap="square" rtlCol="0">
            <a:spAutoFit/>
          </a:bodyPr>
          <a:lstStyle/>
          <a:p>
            <a:r>
              <a:rPr lang="en-US" dirty="0" smtClean="0">
                <a:latin typeface="Monaco" charset="0"/>
                <a:ea typeface="Monaco" charset="0"/>
                <a:cs typeface="Monaco" charset="0"/>
              </a:rPr>
              <a:t>### the function </a:t>
            </a:r>
            <a:r>
              <a:rPr lang="en-US" dirty="0" err="1" smtClean="0">
                <a:latin typeface="Monaco" charset="0"/>
                <a:ea typeface="Monaco" charset="0"/>
                <a:cs typeface="Monaco" charset="0"/>
              </a:rPr>
              <a:t>sample_n</a:t>
            </a:r>
            <a:r>
              <a:rPr lang="en-US" dirty="0" smtClean="0">
                <a:latin typeface="Monaco" charset="0"/>
                <a:ea typeface="Monaco" charset="0"/>
                <a:cs typeface="Monaco" charset="0"/>
              </a:rPr>
              <a:t> draws a random sample of rows</a:t>
            </a:r>
          </a:p>
          <a:p>
            <a:endParaRPr lang="en-US" dirty="0" smtClean="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small.sample</a:t>
            </a:r>
            <a:r>
              <a:rPr lang="en-US" dirty="0" smtClean="0">
                <a:latin typeface="Monaco" charset="0"/>
                <a:ea typeface="Monaco" charset="0"/>
                <a:cs typeface="Monaco" charset="0"/>
              </a:rPr>
              <a:t> &lt;- genes %&gt;% </a:t>
            </a:r>
            <a:r>
              <a:rPr lang="en-US" dirty="0" err="1" smtClean="0">
                <a:latin typeface="Monaco" charset="0"/>
                <a:ea typeface="Monaco" charset="0"/>
                <a:cs typeface="Monaco" charset="0"/>
              </a:rPr>
              <a:t>sample_n</a:t>
            </a:r>
            <a:r>
              <a:rPr lang="en-US" dirty="0" smtClean="0">
                <a:latin typeface="Monaco" charset="0"/>
                <a:ea typeface="Monaco" charset="0"/>
                <a:cs typeface="Monaco" charset="0"/>
              </a:rPr>
              <a:t>(25) </a:t>
            </a:r>
          </a:p>
          <a:p>
            <a:r>
              <a:rPr lang="en-US" dirty="0" smtClean="0">
                <a:latin typeface="Monaco" charset="0"/>
                <a:ea typeface="Monaco" charset="0"/>
                <a:cs typeface="Monaco" charset="0"/>
              </a:rPr>
              <a:t>&gt; mean(</a:t>
            </a:r>
            <a:r>
              <a:rPr lang="en-US" dirty="0" err="1" smtClean="0">
                <a:latin typeface="Monaco" charset="0"/>
                <a:ea typeface="Monaco" charset="0"/>
                <a:cs typeface="Monaco" charset="0"/>
              </a:rPr>
              <a:t>small.sample$nucleotides</a:t>
            </a:r>
            <a:r>
              <a:rPr lang="en-US" dirty="0" smtClean="0">
                <a:latin typeface="Monaco" charset="0"/>
                <a:ea typeface="Monaco" charset="0"/>
                <a:cs typeface="Monaco" charset="0"/>
              </a:rPr>
              <a:t>)</a:t>
            </a:r>
          </a:p>
          <a:p>
            <a:r>
              <a:rPr lang="pt-BR" dirty="0" smtClean="0">
                <a:latin typeface="Monaco" charset="0"/>
                <a:ea typeface="Monaco" charset="0"/>
                <a:cs typeface="Monaco" charset="0"/>
              </a:rPr>
              <a:t>   [</a:t>
            </a:r>
            <a:r>
              <a:rPr lang="pt-BR" dirty="0">
                <a:latin typeface="Monaco" charset="0"/>
                <a:ea typeface="Monaco" charset="0"/>
                <a:cs typeface="Monaco" charset="0"/>
              </a:rPr>
              <a:t>1] 2151.8</a:t>
            </a:r>
          </a:p>
          <a:p>
            <a:endParaRPr lang="en-US" dirty="0" smtClean="0">
              <a:latin typeface="Monaco" charset="0"/>
              <a:ea typeface="Monaco" charset="0"/>
              <a:cs typeface="Monaco" charset="0"/>
            </a:endParaRPr>
          </a:p>
          <a:p>
            <a:r>
              <a:rPr lang="en-US" dirty="0" smtClean="0">
                <a:latin typeface="Monaco" charset="0"/>
                <a:ea typeface="Monaco" charset="0"/>
                <a:cs typeface="Monaco" charset="0"/>
              </a:rPr>
              <a:t>&gt; </a:t>
            </a:r>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small.sample</a:t>
            </a:r>
            <a:r>
              <a:rPr lang="en-US" dirty="0">
                <a:latin typeface="Monaco" charset="0"/>
                <a:ea typeface="Monaco" charset="0"/>
                <a:cs typeface="Monaco" charset="0"/>
              </a:rPr>
              <a:t> </a:t>
            </a:r>
            <a:r>
              <a:rPr lang="en-US" dirty="0" smtClean="0">
                <a:latin typeface="Monaco" charset="0"/>
                <a:ea typeface="Monaco" charset="0"/>
                <a:cs typeface="Monaco" charset="0"/>
              </a:rPr>
              <a:t>, </a:t>
            </a:r>
            <a:r>
              <a:rPr lang="en-US" dirty="0" err="1" smtClean="0">
                <a:latin typeface="Monaco" charset="0"/>
                <a:ea typeface="Monaco" charset="0"/>
                <a:cs typeface="Monaco" charset="0"/>
              </a:rPr>
              <a:t>aes</a:t>
            </a:r>
            <a:r>
              <a:rPr lang="en-US" dirty="0" smtClean="0">
                <a:latin typeface="Monaco" charset="0"/>
                <a:ea typeface="Monaco" charset="0"/>
                <a:cs typeface="Monaco" charset="0"/>
              </a:rPr>
              <a:t>(x = nucleotides)) </a:t>
            </a:r>
            <a:r>
              <a:rPr lang="en-US" smtClean="0">
                <a:latin typeface="Monaco" charset="0"/>
                <a:ea typeface="Monaco" charset="0"/>
                <a:cs typeface="Monaco" charset="0"/>
              </a:rPr>
              <a:t>+ 	geom_histogram</a:t>
            </a:r>
            <a:r>
              <a:rPr lang="en-US" dirty="0" smtClean="0">
                <a:latin typeface="Monaco" charset="0"/>
                <a:ea typeface="Monaco" charset="0"/>
                <a:cs typeface="Monaco" charset="0"/>
              </a:rPr>
              <a:t>() +</a:t>
            </a:r>
          </a:p>
          <a:p>
            <a:r>
              <a:rPr lang="en-US" dirty="0" smtClean="0">
                <a:latin typeface="Monaco" charset="0"/>
                <a:ea typeface="Monaco" charset="0"/>
                <a:cs typeface="Monaco" charset="0"/>
              </a:rPr>
              <a:t>	</a:t>
            </a:r>
            <a:r>
              <a:rPr lang="en-US" dirty="0" err="1" smtClean="0">
                <a:solidFill>
                  <a:schemeClr val="accent6"/>
                </a:solidFill>
                <a:latin typeface="Monaco" charset="0"/>
                <a:ea typeface="Monaco" charset="0"/>
                <a:cs typeface="Monaco" charset="0"/>
              </a:rPr>
              <a:t>geom_vline</a:t>
            </a:r>
            <a:r>
              <a:rPr lang="en-US" dirty="0" smtClean="0">
                <a:solidFill>
                  <a:schemeClr val="accent6"/>
                </a:solidFill>
                <a:latin typeface="Monaco" charset="0"/>
                <a:ea typeface="Monaco" charset="0"/>
                <a:cs typeface="Monaco" charset="0"/>
              </a:rPr>
              <a:t>(</a:t>
            </a:r>
            <a:r>
              <a:rPr lang="en-US" dirty="0" err="1" smtClean="0">
                <a:solidFill>
                  <a:schemeClr val="accent6"/>
                </a:solidFill>
                <a:latin typeface="Monaco" charset="0"/>
                <a:ea typeface="Monaco" charset="0"/>
                <a:cs typeface="Monaco" charset="0"/>
              </a:rPr>
              <a:t>xintercept</a:t>
            </a:r>
            <a:r>
              <a:rPr lang="en-US" dirty="0" smtClean="0">
                <a:solidFill>
                  <a:schemeClr val="accent6"/>
                </a:solidFill>
                <a:latin typeface="Monaco" charset="0"/>
                <a:ea typeface="Monaco" charset="0"/>
                <a:cs typeface="Monaco" charset="0"/>
              </a:rPr>
              <a:t>=2151.8, color="blue") + </a:t>
            </a:r>
          </a:p>
          <a:p>
            <a:r>
              <a:rPr lang="en-US" dirty="0">
                <a:solidFill>
                  <a:schemeClr val="accent6"/>
                </a:solidFill>
                <a:latin typeface="Monaco" charset="0"/>
                <a:ea typeface="Monaco" charset="0"/>
                <a:cs typeface="Monaco" charset="0"/>
              </a:rPr>
              <a:t>	</a:t>
            </a:r>
            <a:r>
              <a:rPr lang="en-US" dirty="0" err="1" smtClean="0">
                <a:solidFill>
                  <a:schemeClr val="accent6"/>
                </a:solidFill>
                <a:latin typeface="Monaco" charset="0"/>
                <a:ea typeface="Monaco" charset="0"/>
                <a:cs typeface="Monaco" charset="0"/>
              </a:rPr>
              <a:t>geom_vline</a:t>
            </a:r>
            <a:r>
              <a:rPr lang="en-US" dirty="0" smtClean="0">
                <a:solidFill>
                  <a:schemeClr val="accent6"/>
                </a:solidFill>
                <a:latin typeface="Monaco" charset="0"/>
                <a:ea typeface="Monaco" charset="0"/>
                <a:cs typeface="Monaco" charset="0"/>
              </a:rPr>
              <a:t>(</a:t>
            </a:r>
            <a:r>
              <a:rPr lang="en-US" dirty="0" err="1" smtClean="0">
                <a:solidFill>
                  <a:schemeClr val="accent6"/>
                </a:solidFill>
                <a:latin typeface="Monaco" charset="0"/>
                <a:ea typeface="Monaco" charset="0"/>
                <a:cs typeface="Monaco" charset="0"/>
              </a:rPr>
              <a:t>xintercept</a:t>
            </a:r>
            <a:r>
              <a:rPr lang="en-US" dirty="0" smtClean="0">
                <a:solidFill>
                  <a:schemeClr val="accent6"/>
                </a:solidFill>
                <a:latin typeface="Monaco" charset="0"/>
                <a:ea typeface="Monaco" charset="0"/>
                <a:cs typeface="Monaco" charset="0"/>
              </a:rPr>
              <a:t>=</a:t>
            </a:r>
            <a:r>
              <a:rPr lang="mr-IN" dirty="0">
                <a:solidFill>
                  <a:schemeClr val="accent6"/>
                </a:solidFill>
                <a:latin typeface="Monaco" charset="0"/>
                <a:ea typeface="Monaco" charset="0"/>
                <a:cs typeface="Monaco" charset="0"/>
              </a:rPr>
              <a:t> 2761.039</a:t>
            </a:r>
            <a:r>
              <a:rPr lang="en-US" dirty="0" smtClean="0">
                <a:solidFill>
                  <a:schemeClr val="accent6"/>
                </a:solidFill>
                <a:latin typeface="Monaco" charset="0"/>
                <a:ea typeface="Monaco" charset="0"/>
                <a:cs typeface="Monaco" charset="0"/>
              </a:rPr>
              <a:t>, </a:t>
            </a:r>
            <a:r>
              <a:rPr lang="en-US" dirty="0">
                <a:solidFill>
                  <a:schemeClr val="accent6"/>
                </a:solidFill>
                <a:latin typeface="Monaco" charset="0"/>
                <a:ea typeface="Monaco" charset="0"/>
                <a:cs typeface="Monaco" charset="0"/>
              </a:rPr>
              <a:t>color</a:t>
            </a:r>
            <a:r>
              <a:rPr lang="en-US" dirty="0" smtClean="0">
                <a:solidFill>
                  <a:schemeClr val="accent6"/>
                </a:solidFill>
                <a:latin typeface="Monaco" charset="0"/>
                <a:ea typeface="Monaco" charset="0"/>
                <a:cs typeface="Monaco" charset="0"/>
              </a:rPr>
              <a:t>="red") </a:t>
            </a:r>
            <a:endParaRPr lang="en-US" dirty="0">
              <a:solidFill>
                <a:schemeClr val="accent6"/>
              </a:solidFill>
              <a:latin typeface="Monaco" charset="0"/>
              <a:ea typeface="Monaco" charset="0"/>
              <a:cs typeface="Monaco" charset="0"/>
            </a:endParaRPr>
          </a:p>
          <a:p>
            <a:endParaRPr lang="en-US" dirty="0" smtClean="0">
              <a:latin typeface="Monaco" charset="0"/>
              <a:ea typeface="Monaco" charset="0"/>
              <a:cs typeface="Monaco"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129" y="3469788"/>
            <a:ext cx="3842124" cy="2830626"/>
          </a:xfrm>
          <a:prstGeom prst="rect">
            <a:avLst/>
          </a:prstGeom>
        </p:spPr>
      </p:pic>
      <p:sp>
        <p:nvSpPr>
          <p:cNvPr id="8" name="TextBox 7"/>
          <p:cNvSpPr txBox="1"/>
          <p:nvPr/>
        </p:nvSpPr>
        <p:spPr>
          <a:xfrm>
            <a:off x="110265" y="5419165"/>
            <a:ext cx="5026511" cy="1077218"/>
          </a:xfrm>
          <a:prstGeom prst="rect">
            <a:avLst/>
          </a:prstGeom>
          <a:noFill/>
        </p:spPr>
        <p:txBody>
          <a:bodyPr wrap="square" rtlCol="0">
            <a:spAutoFit/>
          </a:bodyPr>
          <a:lstStyle/>
          <a:p>
            <a:r>
              <a:rPr lang="en-US" sz="1600" dirty="0" err="1" smtClean="0">
                <a:solidFill>
                  <a:schemeClr val="accent6"/>
                </a:solidFill>
                <a:latin typeface="Monaco" charset="0"/>
                <a:ea typeface="Monaco" charset="0"/>
                <a:cs typeface="Monaco" charset="0"/>
              </a:rPr>
              <a:t>geom_vline</a:t>
            </a:r>
            <a:r>
              <a:rPr lang="en-US" sz="1600" dirty="0" smtClean="0">
                <a:solidFill>
                  <a:schemeClr val="accent6"/>
                </a:solidFill>
                <a:latin typeface="Monaco" charset="0"/>
                <a:ea typeface="Monaco" charset="0"/>
                <a:cs typeface="Monaco" charset="0"/>
              </a:rPr>
              <a:t>(</a:t>
            </a:r>
            <a:r>
              <a:rPr lang="en-US" sz="1600" dirty="0" err="1" smtClean="0">
                <a:solidFill>
                  <a:schemeClr val="accent6"/>
                </a:solidFill>
                <a:latin typeface="Monaco" charset="0"/>
                <a:ea typeface="Monaco" charset="0"/>
                <a:cs typeface="Monaco" charset="0"/>
              </a:rPr>
              <a:t>xintercept</a:t>
            </a:r>
            <a:r>
              <a:rPr lang="en-US" sz="1600" dirty="0" smtClean="0">
                <a:solidFill>
                  <a:schemeClr val="accent6"/>
                </a:solidFill>
                <a:latin typeface="Monaco" charset="0"/>
                <a:ea typeface="Monaco" charset="0"/>
                <a:cs typeface="Monaco" charset="0"/>
              </a:rPr>
              <a:t>=</a:t>
            </a:r>
            <a:r>
              <a:rPr lang="mr-IN" sz="1600" dirty="0" smtClean="0">
                <a:solidFill>
                  <a:schemeClr val="accent6"/>
                </a:solidFill>
                <a:latin typeface="Monaco" charset="0"/>
                <a:ea typeface="Monaco" charset="0"/>
                <a:cs typeface="Monaco" charset="0"/>
              </a:rPr>
              <a:t>…</a:t>
            </a:r>
            <a:r>
              <a:rPr lang="en-US" sz="1600" dirty="0" smtClean="0">
                <a:solidFill>
                  <a:schemeClr val="accent6"/>
                </a:solidFill>
                <a:latin typeface="Monaco" charset="0"/>
                <a:ea typeface="Monaco" charset="0"/>
                <a:cs typeface="Monaco" charset="0"/>
              </a:rPr>
              <a:t>)</a:t>
            </a:r>
          </a:p>
          <a:p>
            <a:r>
              <a:rPr lang="en-US" sz="1600" dirty="0" err="1" smtClean="0">
                <a:solidFill>
                  <a:schemeClr val="accent6"/>
                </a:solidFill>
                <a:latin typeface="Monaco" charset="0"/>
                <a:ea typeface="Monaco" charset="0"/>
                <a:cs typeface="Monaco" charset="0"/>
              </a:rPr>
              <a:t>geom_hline</a:t>
            </a:r>
            <a:r>
              <a:rPr lang="en-US" sz="1600" dirty="0" smtClean="0">
                <a:solidFill>
                  <a:schemeClr val="accent6"/>
                </a:solidFill>
                <a:latin typeface="Monaco" charset="0"/>
                <a:ea typeface="Monaco" charset="0"/>
                <a:cs typeface="Monaco" charset="0"/>
              </a:rPr>
              <a:t>(</a:t>
            </a:r>
            <a:r>
              <a:rPr lang="en-US" sz="1600" dirty="0" err="1">
                <a:solidFill>
                  <a:schemeClr val="accent6"/>
                </a:solidFill>
                <a:latin typeface="Monaco" charset="0"/>
                <a:ea typeface="Monaco" charset="0"/>
                <a:cs typeface="Monaco" charset="0"/>
              </a:rPr>
              <a:t>y</a:t>
            </a:r>
            <a:r>
              <a:rPr lang="en-US" sz="1600" dirty="0" err="1" smtClean="0">
                <a:solidFill>
                  <a:schemeClr val="accent6"/>
                </a:solidFill>
                <a:latin typeface="Monaco" charset="0"/>
                <a:ea typeface="Monaco" charset="0"/>
                <a:cs typeface="Monaco" charset="0"/>
              </a:rPr>
              <a:t>intercept</a:t>
            </a:r>
            <a:r>
              <a:rPr lang="en-US" sz="1600" dirty="0">
                <a:solidFill>
                  <a:schemeClr val="accent6"/>
                </a:solidFill>
                <a:latin typeface="Monaco" charset="0"/>
                <a:ea typeface="Monaco" charset="0"/>
                <a:cs typeface="Monaco" charset="0"/>
              </a:rPr>
              <a:t>=</a:t>
            </a:r>
            <a:r>
              <a:rPr lang="mr-IN" sz="1600" dirty="0">
                <a:solidFill>
                  <a:schemeClr val="accent6"/>
                </a:solidFill>
                <a:latin typeface="Monaco" charset="0"/>
                <a:ea typeface="Monaco" charset="0"/>
                <a:cs typeface="Monaco" charset="0"/>
              </a:rPr>
              <a:t>…</a:t>
            </a:r>
            <a:r>
              <a:rPr lang="en-US" sz="1600" dirty="0">
                <a:solidFill>
                  <a:schemeClr val="accent6"/>
                </a:solidFill>
                <a:latin typeface="Monaco" charset="0"/>
                <a:ea typeface="Monaco" charset="0"/>
                <a:cs typeface="Monaco" charset="0"/>
              </a:rPr>
              <a:t>)</a:t>
            </a:r>
          </a:p>
          <a:p>
            <a:r>
              <a:rPr lang="en-US" sz="1600" dirty="0" err="1" smtClean="0">
                <a:solidFill>
                  <a:schemeClr val="accent6"/>
                </a:solidFill>
                <a:latin typeface="Monaco" charset="0"/>
                <a:ea typeface="Monaco" charset="0"/>
                <a:cs typeface="Monaco" charset="0"/>
              </a:rPr>
              <a:t>geom_abline</a:t>
            </a:r>
            <a:r>
              <a:rPr lang="en-US" sz="1600" dirty="0" smtClean="0">
                <a:solidFill>
                  <a:schemeClr val="accent6"/>
                </a:solidFill>
                <a:latin typeface="Monaco" charset="0"/>
                <a:ea typeface="Monaco" charset="0"/>
                <a:cs typeface="Monaco" charset="0"/>
              </a:rPr>
              <a:t>(</a:t>
            </a:r>
            <a:r>
              <a:rPr lang="en-US" sz="1600" dirty="0" err="1" smtClean="0">
                <a:solidFill>
                  <a:schemeClr val="accent6"/>
                </a:solidFill>
                <a:latin typeface="Monaco" charset="0"/>
                <a:ea typeface="Monaco" charset="0"/>
                <a:cs typeface="Monaco" charset="0"/>
              </a:rPr>
              <a:t>yintercept</a:t>
            </a:r>
            <a:r>
              <a:rPr lang="en-US" sz="1600" dirty="0">
                <a:solidFill>
                  <a:schemeClr val="accent6"/>
                </a:solidFill>
                <a:latin typeface="Monaco" charset="0"/>
                <a:ea typeface="Monaco" charset="0"/>
                <a:cs typeface="Monaco" charset="0"/>
              </a:rPr>
              <a:t>=</a:t>
            </a:r>
            <a:r>
              <a:rPr lang="mr-IN" sz="1600" dirty="0" smtClean="0">
                <a:solidFill>
                  <a:schemeClr val="accent6"/>
                </a:solidFill>
                <a:latin typeface="Monaco" charset="0"/>
                <a:ea typeface="Monaco" charset="0"/>
                <a:cs typeface="Monaco" charset="0"/>
              </a:rPr>
              <a:t>…</a:t>
            </a:r>
            <a:r>
              <a:rPr lang="en-US" sz="1600" dirty="0" smtClean="0">
                <a:solidFill>
                  <a:schemeClr val="accent6"/>
                </a:solidFill>
                <a:latin typeface="Monaco" charset="0"/>
                <a:ea typeface="Monaco" charset="0"/>
                <a:cs typeface="Monaco" charset="0"/>
              </a:rPr>
              <a:t>, slope=</a:t>
            </a:r>
            <a:r>
              <a:rPr lang="mr-IN" sz="1600" dirty="0" smtClean="0">
                <a:solidFill>
                  <a:schemeClr val="accent6"/>
                </a:solidFill>
                <a:latin typeface="Monaco" charset="0"/>
                <a:ea typeface="Monaco" charset="0"/>
                <a:cs typeface="Monaco" charset="0"/>
              </a:rPr>
              <a:t>…</a:t>
            </a:r>
            <a:r>
              <a:rPr lang="en-US" sz="1600" dirty="0" smtClean="0">
                <a:solidFill>
                  <a:schemeClr val="accent6"/>
                </a:solidFill>
                <a:latin typeface="Monaco" charset="0"/>
                <a:ea typeface="Monaco" charset="0"/>
                <a:cs typeface="Monaco" charset="0"/>
              </a:rPr>
              <a:t>)</a:t>
            </a:r>
            <a:endParaRPr lang="en-US" sz="1600" dirty="0">
              <a:solidFill>
                <a:schemeClr val="accent6"/>
              </a:solidFill>
              <a:latin typeface="Monaco" charset="0"/>
              <a:ea typeface="Monaco" charset="0"/>
              <a:cs typeface="Monaco" charset="0"/>
            </a:endParaRPr>
          </a:p>
          <a:p>
            <a:endParaRPr lang="en-US" sz="1600" dirty="0">
              <a:solidFill>
                <a:schemeClr val="accent6"/>
              </a:solidFill>
              <a:latin typeface="Monaco" charset="0"/>
              <a:ea typeface="Monaco" charset="0"/>
              <a:cs typeface="Monaco" charset="0"/>
            </a:endParaRPr>
          </a:p>
        </p:txBody>
      </p:sp>
      <p:sp>
        <p:nvSpPr>
          <p:cNvPr id="10" name="Right Brace 9"/>
          <p:cNvSpPr/>
          <p:nvPr/>
        </p:nvSpPr>
        <p:spPr>
          <a:xfrm>
            <a:off x="6212541" y="2549956"/>
            <a:ext cx="492161" cy="9198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6704702" y="2686706"/>
                <a:ext cx="3778624" cy="584775"/>
              </a:xfrm>
              <a:prstGeom prst="rect">
                <a:avLst/>
              </a:prstGeom>
              <a:noFill/>
            </p:spPr>
            <p:txBody>
              <a:bodyPr wrap="square" rtlCol="0">
                <a:spAutoFit/>
              </a:bodyPr>
              <a:lstStyle/>
              <a:p>
                <a:r>
                  <a:rPr lang="en-US" sz="1600" b="1" dirty="0" smtClean="0">
                    <a:solidFill>
                      <a:schemeClr val="accent1"/>
                    </a:solidFill>
                  </a:rPr>
                  <a:t>The sample mean for a random sample of N=25 is </a:t>
                </a:r>
                <a14:m>
                  <m:oMath xmlns:m="http://schemas.openxmlformats.org/officeDocument/2006/math">
                    <m:acc>
                      <m:accPr>
                        <m:chr m:val="̅"/>
                        <m:ctrlPr>
                          <a:rPr lang="en-US" sz="1600" b="1" i="1" smtClean="0">
                            <a:solidFill>
                              <a:schemeClr val="accent1"/>
                            </a:solidFill>
                            <a:latin typeface="Cambria Math" charset="0"/>
                          </a:rPr>
                        </m:ctrlPr>
                      </m:accPr>
                      <m:e>
                        <m:r>
                          <a:rPr lang="en-US" sz="1600" b="1" i="1" smtClean="0">
                            <a:solidFill>
                              <a:schemeClr val="accent1"/>
                            </a:solidFill>
                            <a:latin typeface="Cambria Math" charset="0"/>
                          </a:rPr>
                          <m:t>𝒙</m:t>
                        </m:r>
                      </m:e>
                    </m:acc>
                    <m:r>
                      <a:rPr lang="en-US" sz="1600" b="1" i="1" smtClean="0">
                        <a:solidFill>
                          <a:schemeClr val="accent1"/>
                        </a:solidFill>
                        <a:latin typeface="Cambria Math" charset="0"/>
                      </a:rPr>
                      <m:t>=</m:t>
                    </m:r>
                    <m:r>
                      <a:rPr lang="en-US" sz="1600" b="1" i="1" smtClean="0">
                        <a:solidFill>
                          <a:schemeClr val="accent1"/>
                        </a:solidFill>
                        <a:latin typeface="Cambria Math" charset="0"/>
                      </a:rPr>
                      <m:t>𝟐𝟏𝟓𝟏</m:t>
                    </m:r>
                    <m:r>
                      <a:rPr lang="en-US" sz="1600" b="1" i="1" smtClean="0">
                        <a:solidFill>
                          <a:schemeClr val="accent1"/>
                        </a:solidFill>
                        <a:latin typeface="Cambria Math" charset="0"/>
                      </a:rPr>
                      <m:t>.</m:t>
                    </m:r>
                    <m:r>
                      <a:rPr lang="en-US" sz="1600" b="1" i="1" smtClean="0">
                        <a:solidFill>
                          <a:schemeClr val="accent1"/>
                        </a:solidFill>
                        <a:latin typeface="Cambria Math" charset="0"/>
                      </a:rPr>
                      <m:t>𝟖</m:t>
                    </m:r>
                  </m:oMath>
                </a14:m>
                <a:endParaRPr lang="en-US" sz="1600" b="1"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04702" y="2686706"/>
                <a:ext cx="3778624" cy="584775"/>
              </a:xfrm>
              <a:prstGeom prst="rect">
                <a:avLst/>
              </a:prstGeom>
              <a:blipFill rotWithShape="0">
                <a:blip r:embed="rId4"/>
                <a:stretch>
                  <a:fillRect l="-968" t="-3125" b="-12500"/>
                </a:stretch>
              </a:blipFill>
            </p:spPr>
            <p:txBody>
              <a:bodyPr/>
              <a:lstStyle/>
              <a:p>
                <a:r>
                  <a:rPr lang="en-US">
                    <a:noFill/>
                  </a:rPr>
                  <a:t> </a:t>
                </a:r>
              </a:p>
            </p:txBody>
          </p:sp>
        </mc:Fallback>
      </mc:AlternateContent>
    </p:spTree>
    <p:extLst>
      <p:ext uri="{BB962C8B-B14F-4D97-AF65-F5344CB8AC3E}">
        <p14:creationId xmlns:p14="http://schemas.microsoft.com/office/powerpoint/2010/main" val="124913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sampling distribution</a:t>
            </a:r>
            <a:endParaRPr lang="en-US" dirty="0"/>
          </a:p>
        </p:txBody>
      </p:sp>
      <p:sp>
        <p:nvSpPr>
          <p:cNvPr id="3" name="Content Placeholder 2"/>
          <p:cNvSpPr>
            <a:spLocks noGrp="1"/>
          </p:cNvSpPr>
          <p:nvPr>
            <p:ph idx="1"/>
          </p:nvPr>
        </p:nvSpPr>
        <p:spPr/>
        <p:txBody>
          <a:bodyPr/>
          <a:lstStyle/>
          <a:p>
            <a:r>
              <a:rPr lang="en-US" dirty="0" smtClean="0"/>
              <a:t>Now imagine we draw </a:t>
            </a:r>
            <a:r>
              <a:rPr lang="en-US" b="1" dirty="0" smtClean="0"/>
              <a:t>20 </a:t>
            </a:r>
            <a:r>
              <a:rPr lang="en-US" dirty="0" smtClean="0"/>
              <a:t>samples of N=25 and compute each of their means:</a:t>
            </a:r>
            <a:endParaRPr lang="en-US" dirty="0"/>
          </a:p>
        </p:txBody>
      </p:sp>
      <p:sp>
        <p:nvSpPr>
          <p:cNvPr id="4" name="TextBox 3"/>
          <p:cNvSpPr txBox="1"/>
          <p:nvPr/>
        </p:nvSpPr>
        <p:spPr>
          <a:xfrm>
            <a:off x="1097279" y="3068619"/>
            <a:ext cx="7199555" cy="1815882"/>
          </a:xfrm>
          <a:prstGeom prst="rect">
            <a:avLst/>
          </a:prstGeom>
          <a:noFill/>
        </p:spPr>
        <p:txBody>
          <a:bodyPr wrap="square" rtlCol="0">
            <a:spAutoFit/>
          </a:bodyPr>
          <a:lstStyle/>
          <a:p>
            <a:r>
              <a:rPr lang="is-IS" sz="1400" dirty="0">
                <a:latin typeface="Monaco" charset="0"/>
                <a:ea typeface="Monaco" charset="0"/>
                <a:cs typeface="Monaco" charset="0"/>
              </a:rPr>
              <a:t>&gt; </a:t>
            </a:r>
            <a:r>
              <a:rPr lang="is-IS" sz="1400" dirty="0" smtClean="0">
                <a:latin typeface="Monaco" charset="0"/>
                <a:ea typeface="Monaco" charset="0"/>
                <a:cs typeface="Monaco" charset="0"/>
              </a:rPr>
              <a:t>head(n20.means)</a:t>
            </a:r>
            <a:endParaRPr lang="is-IS" sz="1400" dirty="0">
              <a:latin typeface="Monaco" charset="0"/>
              <a:ea typeface="Monaco" charset="0"/>
              <a:cs typeface="Monaco" charset="0"/>
            </a:endParaRPr>
          </a:p>
          <a:p>
            <a:r>
              <a:rPr lang="is-IS" sz="1400" dirty="0">
                <a:latin typeface="Monaco" charset="0"/>
                <a:ea typeface="Monaco" charset="0"/>
                <a:cs typeface="Monaco" charset="0"/>
              </a:rPr>
              <a:t>  sample.mean</a:t>
            </a:r>
          </a:p>
          <a:p>
            <a:r>
              <a:rPr lang="is-IS" sz="1400" dirty="0">
                <a:latin typeface="Monaco" charset="0"/>
                <a:ea typeface="Monaco" charset="0"/>
                <a:cs typeface="Monaco" charset="0"/>
              </a:rPr>
              <a:t>1     2584.84</a:t>
            </a:r>
          </a:p>
          <a:p>
            <a:r>
              <a:rPr lang="is-IS" sz="1400" dirty="0">
                <a:latin typeface="Monaco" charset="0"/>
                <a:ea typeface="Monaco" charset="0"/>
                <a:cs typeface="Monaco" charset="0"/>
              </a:rPr>
              <a:t>2     2574.12</a:t>
            </a:r>
          </a:p>
          <a:p>
            <a:r>
              <a:rPr lang="is-IS" sz="1400" dirty="0">
                <a:latin typeface="Monaco" charset="0"/>
                <a:ea typeface="Monaco" charset="0"/>
                <a:cs typeface="Monaco" charset="0"/>
              </a:rPr>
              <a:t>3     2382.64</a:t>
            </a:r>
          </a:p>
          <a:p>
            <a:r>
              <a:rPr lang="is-IS" sz="1400" dirty="0">
                <a:latin typeface="Monaco" charset="0"/>
                <a:ea typeface="Monaco" charset="0"/>
                <a:cs typeface="Monaco" charset="0"/>
              </a:rPr>
              <a:t>4     3143.68</a:t>
            </a:r>
          </a:p>
          <a:p>
            <a:r>
              <a:rPr lang="is-IS" sz="1400" dirty="0">
                <a:latin typeface="Monaco" charset="0"/>
                <a:ea typeface="Monaco" charset="0"/>
                <a:cs typeface="Monaco" charset="0"/>
              </a:rPr>
              <a:t>5     2252.56</a:t>
            </a:r>
          </a:p>
          <a:p>
            <a:r>
              <a:rPr lang="is-IS" sz="1400" dirty="0">
                <a:latin typeface="Monaco" charset="0"/>
                <a:ea typeface="Monaco" charset="0"/>
                <a:cs typeface="Monaco" charset="0"/>
              </a:rPr>
              <a:t>6     </a:t>
            </a:r>
            <a:r>
              <a:rPr lang="is-IS" sz="1400" dirty="0" smtClean="0">
                <a:latin typeface="Monaco" charset="0"/>
                <a:ea typeface="Monaco" charset="0"/>
                <a:cs typeface="Monaco" charset="0"/>
              </a:rPr>
              <a:t>2368.44</a:t>
            </a:r>
          </a:p>
        </p:txBody>
      </p:sp>
      <p:sp>
        <p:nvSpPr>
          <p:cNvPr id="6" name="TextBox 5"/>
          <p:cNvSpPr txBox="1"/>
          <p:nvPr/>
        </p:nvSpPr>
        <p:spPr>
          <a:xfrm>
            <a:off x="7737961" y="2590913"/>
            <a:ext cx="3519394" cy="369332"/>
          </a:xfrm>
          <a:prstGeom prst="rect">
            <a:avLst/>
          </a:prstGeom>
          <a:noFill/>
        </p:spPr>
        <p:txBody>
          <a:bodyPr wrap="square" rtlCol="0">
            <a:spAutoFit/>
          </a:bodyPr>
          <a:lstStyle/>
          <a:p>
            <a:r>
              <a:rPr lang="en-US" b="1" dirty="0" smtClean="0">
                <a:solidFill>
                  <a:srgbClr val="C00000"/>
                </a:solidFill>
              </a:rPr>
              <a:t>Sampling distribution of the mean</a:t>
            </a:r>
            <a:endParaRPr lang="en-US" b="1" dirty="0">
              <a:solidFill>
                <a:srgbClr val="C00000"/>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333" y="3017252"/>
            <a:ext cx="4530650" cy="3337887"/>
          </a:xfrm>
          <a:prstGeom prst="rect">
            <a:avLst/>
          </a:prstGeom>
        </p:spPr>
      </p:pic>
    </p:spTree>
    <p:extLst>
      <p:ext uri="{BB962C8B-B14F-4D97-AF65-F5344CB8AC3E}">
        <p14:creationId xmlns:p14="http://schemas.microsoft.com/office/powerpoint/2010/main" val="35032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6366</TotalTime>
  <Words>5165</Words>
  <Application>Microsoft Macintosh PowerPoint</Application>
  <PresentationFormat>Widescreen</PresentationFormat>
  <Paragraphs>818</Paragraphs>
  <Slides>106</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.AppleSystemUIFont</vt:lpstr>
      <vt:lpstr>Calibri</vt:lpstr>
      <vt:lpstr>Calibri Light</vt:lpstr>
      <vt:lpstr>Cambria Math</vt:lpstr>
      <vt:lpstr>Lucida Calligraphy</vt:lpstr>
      <vt:lpstr>Mangal</vt:lpstr>
      <vt:lpstr>Monaco</vt:lpstr>
      <vt:lpstr>Wingdings</vt:lpstr>
      <vt:lpstr>Retrospect</vt:lpstr>
      <vt:lpstr>Testing proportions: Binomial and Chi-squared</vt:lpstr>
      <vt:lpstr>Hypothesis testing frameworks</vt:lpstr>
      <vt:lpstr>Binomial test</vt:lpstr>
      <vt:lpstr>Binomial test assumption: BInS conditions are satisfied</vt:lpstr>
      <vt:lpstr>Binomial test: Example</vt:lpstr>
      <vt:lpstr>Verifying assumptions</vt:lpstr>
      <vt:lpstr>Performing the binomial test</vt:lpstr>
      <vt:lpstr>The PMF for wasp sex</vt:lpstr>
      <vt:lpstr>Performing the test</vt:lpstr>
      <vt:lpstr>Conclusions</vt:lpstr>
      <vt:lpstr>Notes on binomial tests</vt:lpstr>
      <vt:lpstr>Computing the binomial confidence interval</vt:lpstr>
      <vt:lpstr>Our CI</vt:lpstr>
      <vt:lpstr>Another binomial example</vt:lpstr>
      <vt:lpstr>Hypotheses (one-sided) </vt:lpstr>
      <vt:lpstr>Perform the test and report findings</vt:lpstr>
      <vt:lpstr>What if we do not have binary outcomes?</vt:lpstr>
      <vt:lpstr>Random variable </vt:lpstr>
      <vt:lpstr>Discrete vs continuous RV</vt:lpstr>
      <vt:lpstr>Expressing discrete random variables</vt:lpstr>
      <vt:lpstr>PMF properties</vt:lpstr>
      <vt:lpstr>Expressing discrete random variables</vt:lpstr>
      <vt:lpstr>CDF properties</vt:lpstr>
      <vt:lpstr>PMF vs CDF</vt:lpstr>
      <vt:lpstr>Expectation and spread of random variables</vt:lpstr>
      <vt:lpstr>Example: The Binomial distribution</vt:lpstr>
      <vt:lpstr>The BInS conditions</vt:lpstr>
      <vt:lpstr>Is it binomial?</vt:lpstr>
      <vt:lpstr>The binomial distribution</vt:lpstr>
      <vt:lpstr>Wikipedia weighs in</vt:lpstr>
      <vt:lpstr>The binomial distribution</vt:lpstr>
      <vt:lpstr>Example: Playing with a binomial rv</vt:lpstr>
      <vt:lpstr>Expectation and variance</vt:lpstr>
      <vt:lpstr>Visualize the PMF</vt:lpstr>
      <vt:lpstr>?distributions</vt:lpstr>
      <vt:lpstr>Distribution functions, generally</vt:lpstr>
      <vt:lpstr>Binomial distribution functions</vt:lpstr>
      <vt:lpstr>Making the PMF</vt:lpstr>
      <vt:lpstr>Making the PMF</vt:lpstr>
      <vt:lpstr>Making the PMF uses a different *stat*</vt:lpstr>
      <vt:lpstr>Tweaking the x-axis</vt:lpstr>
      <vt:lpstr>Adding some text</vt:lpstr>
      <vt:lpstr>Visualize the CDF</vt:lpstr>
      <vt:lpstr>Solving for probabilities</vt:lpstr>
      <vt:lpstr>Solving for probabilities</vt:lpstr>
      <vt:lpstr>Solving for probabilities</vt:lpstr>
      <vt:lpstr>Solving for probabilities</vt:lpstr>
      <vt:lpstr>Solving for probabilities</vt:lpstr>
      <vt:lpstr>Solving for probabilities</vt:lpstr>
      <vt:lpstr>BREATHE</vt:lpstr>
      <vt:lpstr>Expressing continuous random variables</vt:lpstr>
      <vt:lpstr>PDF</vt:lpstr>
      <vt:lpstr>PDF properties</vt:lpstr>
      <vt:lpstr>Expressing continuous random variables</vt:lpstr>
      <vt:lpstr>Relationship between PDF and CDF</vt:lpstr>
      <vt:lpstr>Jumping right in: Normal distribution</vt:lpstr>
      <vt:lpstr>PDF of normal distribution</vt:lpstr>
      <vt:lpstr>Wikipedia weighs in</vt:lpstr>
      <vt:lpstr>Making the PDF</vt:lpstr>
      <vt:lpstr>Making the CDF</vt:lpstr>
      <vt:lpstr>Expectation and variance</vt:lpstr>
      <vt:lpstr>Working with the normal distribution</vt:lpstr>
      <vt:lpstr>Working with the normal distribution</vt:lpstr>
      <vt:lpstr>Properties of the normal distribution</vt:lpstr>
      <vt:lpstr>Introducing the standard normal: X~N(0,1)</vt:lpstr>
      <vt:lpstr>Standard Normal X~N(0,1)</vt:lpstr>
      <vt:lpstr>PDF and CDF of X~N(0,1)</vt:lpstr>
      <vt:lpstr>Standard Normal X~N(0,1)</vt:lpstr>
      <vt:lpstr>For X~N(0,1), what is the probability P(X ≤ 0.47)? </vt:lpstr>
      <vt:lpstr>Normal distribution functions</vt:lpstr>
      <vt:lpstr>For X~N(0,1), what is the probability P(-1.32 ≤ x ≤ 0.47)? </vt:lpstr>
      <vt:lpstr>For X~N(0,1), what is the probability P(-1.32 ≤ x ≤ 0.47)? </vt:lpstr>
      <vt:lpstr>For X~N(0,1), what is the probability P(-1≤ x ≤ 1)? </vt:lpstr>
      <vt:lpstr>For X~N(0,1), what is the probability P(x ≥ 2.14)? </vt:lpstr>
      <vt:lpstr>For X~N(0,1), the top 8% of the distribution falls above what number? </vt:lpstr>
      <vt:lpstr>Historical consideration of z-scores</vt:lpstr>
      <vt:lpstr>Re-scaling to standard normal to compare distributions</vt:lpstr>
      <vt:lpstr>Example: Weight for a population of rabbits follows a normal distribution N(2.6,  1.1) </vt:lpstr>
      <vt:lpstr>Normal distributions functions, revisited</vt:lpstr>
      <vt:lpstr>Z-scores are most useful for comparing different distributions</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Solving the denominator</vt:lpstr>
      <vt:lpstr>Putting it all together</vt:lpstr>
      <vt:lpstr>BREAK</vt:lpstr>
      <vt:lpstr>Statistical inference</vt:lpstr>
      <vt:lpstr>Two main flavors of statistical inference</vt:lpstr>
      <vt:lpstr>The sampling distribution</vt:lpstr>
      <vt:lpstr>Obtaining a sampling distribution</vt:lpstr>
      <vt:lpstr>Obtaining a sampling distribution</vt:lpstr>
      <vt:lpstr>Obtaining a sampling distribution</vt:lpstr>
      <vt:lpstr>Quantifying the sampling distribution</vt:lpstr>
      <vt:lpstr>Computing the standard error of the mean</vt:lpstr>
      <vt:lpstr>Several sampling distributions comprised of N samples, each of n=25</vt:lpstr>
      <vt:lpstr>Standard error decreases as N increases</vt:lpstr>
      <vt:lpstr>Therefore, mean of sampling distribution approaches population mean 2761.039 </vt:lpstr>
      <vt:lpstr>The Central Limit Theorem</vt:lpstr>
      <vt:lpstr>Next week..</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Tidyverse II</dc:title>
  <dc:creator>Stephanie J. Spielman</dc:creator>
  <cp:lastModifiedBy>Stephanie J. Spielman</cp:lastModifiedBy>
  <cp:revision>921</cp:revision>
  <cp:lastPrinted>2017-09-12T23:59:13Z</cp:lastPrinted>
  <dcterms:created xsi:type="dcterms:W3CDTF">2017-09-07T14:51:46Z</dcterms:created>
  <dcterms:modified xsi:type="dcterms:W3CDTF">2017-09-26T20:53:25Z</dcterms:modified>
</cp:coreProperties>
</file>